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6"/>
  </p:notesMasterIdLst>
  <p:sldIdLst>
    <p:sldId id="318" r:id="rId6"/>
    <p:sldId id="258" r:id="rId7"/>
    <p:sldId id="280" r:id="rId8"/>
    <p:sldId id="288" r:id="rId9"/>
    <p:sldId id="274" r:id="rId10"/>
    <p:sldId id="275" r:id="rId11"/>
    <p:sldId id="289" r:id="rId12"/>
    <p:sldId id="294" r:id="rId13"/>
    <p:sldId id="293" r:id="rId14"/>
    <p:sldId id="287" r:id="rId15"/>
    <p:sldId id="290" r:id="rId16"/>
    <p:sldId id="295" r:id="rId17"/>
    <p:sldId id="302" r:id="rId18"/>
    <p:sldId id="273" r:id="rId19"/>
    <p:sldId id="279" r:id="rId20"/>
    <p:sldId id="308" r:id="rId21"/>
    <p:sldId id="272" r:id="rId22"/>
    <p:sldId id="283" r:id="rId23"/>
    <p:sldId id="292" r:id="rId24"/>
    <p:sldId id="303" r:id="rId25"/>
    <p:sldId id="304" r:id="rId26"/>
    <p:sldId id="305" r:id="rId27"/>
    <p:sldId id="284" r:id="rId28"/>
    <p:sldId id="285" r:id="rId29"/>
    <p:sldId id="313" r:id="rId30"/>
    <p:sldId id="319" r:id="rId31"/>
    <p:sldId id="320" r:id="rId32"/>
    <p:sldId id="321" r:id="rId33"/>
    <p:sldId id="322" r:id="rId34"/>
    <p:sldId id="307" r:id="rId35"/>
    <p:sldId id="317" r:id="rId36"/>
    <p:sldId id="316" r:id="rId37"/>
    <p:sldId id="276" r:id="rId38"/>
    <p:sldId id="281" r:id="rId39"/>
    <p:sldId id="286" r:id="rId40"/>
    <p:sldId id="306" r:id="rId41"/>
    <p:sldId id="310" r:id="rId42"/>
    <p:sldId id="311" r:id="rId43"/>
    <p:sldId id="312" r:id="rId44"/>
    <p:sldId id="271"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88CD"/>
    <a:srgbClr val="276082"/>
    <a:srgbClr val="EA0937"/>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Bez stylu, mřížka tabulky">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712" autoAdjust="0"/>
  </p:normalViewPr>
  <p:slideViewPr>
    <p:cSldViewPr snapToGrid="0">
      <p:cViewPr>
        <p:scale>
          <a:sx n="66" d="100"/>
          <a:sy n="66" d="100"/>
        </p:scale>
        <p:origin x="612" y="1164"/>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61D4A-10D8-4A01-8084-3BF15306E756}" type="datetimeFigureOut">
              <a:rPr lang="en-GB" smtClean="0"/>
              <a:t>22/10/2023</a:t>
            </a:fld>
            <a:endParaRPr lang="en-GB" dirty="0"/>
          </a:p>
        </p:txBody>
      </p:sp>
      <p:sp>
        <p:nvSpPr>
          <p:cNvPr id="4" name="Zástupný symbol pro obrázek snímku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GB"/>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4E0D18-C1CB-4D33-AD1F-D344BD9F3B87}" type="slidenum">
              <a:rPr lang="en-GB" smtClean="0"/>
              <a:t>‹#›</a:t>
            </a:fld>
            <a:endParaRPr lang="en-GB" dirty="0"/>
          </a:p>
        </p:txBody>
      </p:sp>
    </p:spTree>
    <p:extLst>
      <p:ext uri="{BB962C8B-B14F-4D97-AF65-F5344CB8AC3E}">
        <p14:creationId xmlns:p14="http://schemas.microsoft.com/office/powerpoint/2010/main" val="383785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smtClean="0"/>
              <a:t>Boot</a:t>
            </a:r>
            <a:r>
              <a:rPr lang="cs-CZ" dirty="0" smtClean="0"/>
              <a:t> – forenzní </a:t>
            </a:r>
            <a:r>
              <a:rPr lang="cs-CZ" dirty="0" err="1" smtClean="0"/>
              <a:t>boot</a:t>
            </a:r>
            <a:r>
              <a:rPr lang="cs-CZ" dirty="0" smtClean="0"/>
              <a:t> </a:t>
            </a:r>
            <a:r>
              <a:rPr lang="cs-CZ" dirty="0" smtClean="0"/>
              <a:t>disk má vestavěný SW </a:t>
            </a:r>
            <a:r>
              <a:rPr lang="cs-CZ" dirty="0" err="1" smtClean="0"/>
              <a:t>write-blocker</a:t>
            </a:r>
            <a:r>
              <a:rPr lang="cs-CZ" baseline="0" dirty="0" smtClean="0"/>
              <a:t> a </a:t>
            </a:r>
            <a:r>
              <a:rPr lang="cs-CZ" dirty="0" smtClean="0"/>
              <a:t>nezapisuje na analyzované disky,</a:t>
            </a:r>
            <a:r>
              <a:rPr lang="cs-CZ" baseline="0" dirty="0" smtClean="0"/>
              <a:t> </a:t>
            </a:r>
          </a:p>
          <a:p>
            <a:endParaRPr lang="cs-CZ" baseline="0" dirty="0" smtClean="0"/>
          </a:p>
          <a:p>
            <a:r>
              <a:rPr lang="cs-CZ" baseline="0" dirty="0" err="1" smtClean="0"/>
              <a:t>linux</a:t>
            </a:r>
            <a:r>
              <a:rPr lang="cs-CZ" baseline="0" dirty="0" smtClean="0"/>
              <a:t> </a:t>
            </a:r>
            <a:r>
              <a:rPr lang="cs-CZ" baseline="0" dirty="0" smtClean="0"/>
              <a:t>– </a:t>
            </a:r>
            <a:r>
              <a:rPr lang="cs-CZ" baseline="0" dirty="0" smtClean="0"/>
              <a:t>nastavit, tak aby automaticky připojoval </a:t>
            </a:r>
            <a:r>
              <a:rPr lang="cs-CZ" baseline="0" dirty="0" smtClean="0"/>
              <a:t>zařízení</a:t>
            </a:r>
            <a:endParaRPr lang="cs-CZ" dirty="0" smtClean="0"/>
          </a:p>
          <a:p>
            <a:endParaRPr lang="cs-CZ" dirty="0" smtClean="0"/>
          </a:p>
          <a:p>
            <a:endParaRPr lang="cs-CZ" baseline="0" dirty="0" smtClean="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a:t>
            </a:fld>
            <a:endParaRPr lang="en-GB" dirty="0"/>
          </a:p>
        </p:txBody>
      </p:sp>
    </p:spTree>
    <p:extLst>
      <p:ext uri="{BB962C8B-B14F-4D97-AF65-F5344CB8AC3E}">
        <p14:creationId xmlns:p14="http://schemas.microsoft.com/office/powerpoint/2010/main" val="2513006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15</a:t>
            </a:fld>
            <a:endParaRPr lang="en-GB" dirty="0"/>
          </a:p>
        </p:txBody>
      </p:sp>
    </p:spTree>
    <p:extLst>
      <p:ext uri="{BB962C8B-B14F-4D97-AF65-F5344CB8AC3E}">
        <p14:creationId xmlns:p14="http://schemas.microsoft.com/office/powerpoint/2010/main" val="412222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Obraz disku je (komprimovaný) soubor, který obsahuje celý obsah jednotky. Na jednom úložném zařízení lze uložit více obrazů disků.</a:t>
            </a:r>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Image se primárně používají k forenzní analýze a k uchování původních dat. Jsou zakonzervované a v jejich obrazovém formátu je nelze upravovat.</a:t>
            </a:r>
          </a:p>
          <a:p>
            <a:endParaRPr lang="cs-CZ" dirty="0" smtClean="0"/>
          </a:p>
          <a:p>
            <a:r>
              <a:rPr lang="cs-CZ" dirty="0" smtClean="0"/>
              <a:t>Klon disku je pevný disk, který je identický s jiným diskem. Všechna data, operační systémy a další charakteristiky jednotky jsou zkopírovány z prvního disku na druhý jako identický dvojitý disk.</a:t>
            </a:r>
          </a:p>
          <a:p>
            <a:r>
              <a:rPr lang="cs-CZ" dirty="0" smtClean="0"/>
              <a:t>Klon lze použít pro digitální forenzní analýzu, obvykle se používá k vytváření pracovních kopií nebo přesné náhradní jednotky</a:t>
            </a:r>
            <a:r>
              <a:rPr lang="cs-CZ" baseline="0" dirty="0" smtClean="0"/>
              <a:t> pro rychlou výměnu při problému.</a:t>
            </a:r>
            <a:endParaRPr lang="cs-CZ" dirty="0" smtClean="0"/>
          </a:p>
          <a:p>
            <a:endParaRPr lang="cs-CZ" dirty="0" smtClean="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16</a:t>
            </a:fld>
            <a:endParaRPr lang="en-GB" dirty="0"/>
          </a:p>
        </p:txBody>
      </p:sp>
    </p:spTree>
    <p:extLst>
      <p:ext uri="{BB962C8B-B14F-4D97-AF65-F5344CB8AC3E}">
        <p14:creationId xmlns:p14="http://schemas.microsoft.com/office/powerpoint/2010/main" val="151205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GB" dirty="0" smtClean="0"/>
          </a:p>
          <a:p>
            <a:endParaRPr lang="en-GB"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17</a:t>
            </a:fld>
            <a:endParaRPr lang="en-GB" dirty="0"/>
          </a:p>
        </p:txBody>
      </p:sp>
    </p:spTree>
    <p:extLst>
      <p:ext uri="{BB962C8B-B14F-4D97-AF65-F5344CB8AC3E}">
        <p14:creationId xmlns:p14="http://schemas.microsoft.com/office/powerpoint/2010/main" val="300091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Čte vstupní bloky jeden po druhém ze zařízení na úrovni bloků a ukládá je do vyrovnávací paměti, aplikuje vybrané převody a poté odesílá z vyrovnávací paměti na požadované místo s výchozí velikostí bloku 512 bajtů.</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dirty="0" smtClean="0"/>
          </a:p>
          <a:p>
            <a:r>
              <a:rPr lang="cs-CZ" dirty="0" smtClean="0"/>
              <a:t>Kopíruje </a:t>
            </a:r>
            <a:r>
              <a:rPr lang="cs-CZ" dirty="0" err="1" smtClean="0"/>
              <a:t>metadata</a:t>
            </a:r>
            <a:r>
              <a:rPr lang="cs-CZ" dirty="0" smtClean="0"/>
              <a:t> a datové bloky v jejich celistvosti (bit po bitu) bez ohledu na to, zda jsou nebo nejsou alokovány k aktivnímu souboru či nikoli.</a:t>
            </a:r>
          </a:p>
          <a:p>
            <a:endParaRPr lang="cs-CZ" dirty="0" smtClean="0"/>
          </a:p>
          <a:p>
            <a:endParaRPr lang="cs-CZ"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cs-CZ" dirty="0" smtClean="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18</a:t>
            </a:fld>
            <a:endParaRPr lang="en-GB" dirty="0"/>
          </a:p>
        </p:txBody>
      </p:sp>
    </p:spTree>
    <p:extLst>
      <p:ext uri="{BB962C8B-B14F-4D97-AF65-F5344CB8AC3E}">
        <p14:creationId xmlns:p14="http://schemas.microsoft.com/office/powerpoint/2010/main" val="2983456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GB" sz="1200" kern="1200" dirty="0" smtClean="0">
                <a:solidFill>
                  <a:schemeClr val="tx1"/>
                </a:solidFill>
                <a:effectLst/>
                <a:latin typeface="+mn-lt"/>
                <a:ea typeface="+mn-ea"/>
                <a:cs typeface="+mn-cs"/>
              </a:rPr>
              <a:t>In this DD command, IF means input file and OF means output file.  If you do not specify an output file name, by default DD will output results to </a:t>
            </a:r>
            <a:r>
              <a:rPr lang="en-GB" sz="1200" kern="1200" dirty="0" err="1" smtClean="0">
                <a:solidFill>
                  <a:schemeClr val="tx1"/>
                </a:solidFill>
                <a:effectLst/>
                <a:latin typeface="+mn-lt"/>
                <a:ea typeface="+mn-ea"/>
                <a:cs typeface="+mn-cs"/>
              </a:rPr>
              <a:t>stdout</a:t>
            </a:r>
            <a:r>
              <a:rPr lang="en-GB" sz="1200" kern="1200" dirty="0" smtClean="0">
                <a:solidFill>
                  <a:schemeClr val="tx1"/>
                </a:solidFill>
                <a:effectLst/>
                <a:latin typeface="+mn-lt"/>
                <a:ea typeface="+mn-ea"/>
                <a:cs typeface="+mn-cs"/>
              </a:rPr>
              <a:t>.  </a:t>
            </a:r>
            <a:endParaRPr lang="cs-CZ" sz="1200" kern="1200" dirty="0" smtClean="0">
              <a:solidFill>
                <a:schemeClr val="tx1"/>
              </a:solidFill>
              <a:effectLst/>
              <a:latin typeface="+mn-lt"/>
              <a:ea typeface="+mn-ea"/>
              <a:cs typeface="+mn-cs"/>
            </a:endParaRPr>
          </a:p>
          <a:p>
            <a:endParaRPr lang="cs-CZ"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Here is another example.  DD can redirect by pipe to </a:t>
            </a:r>
            <a:r>
              <a:rPr lang="en-GB" sz="1200" kern="1200" dirty="0" err="1" smtClean="0">
                <a:solidFill>
                  <a:schemeClr val="tx1"/>
                </a:solidFill>
                <a:effectLst/>
                <a:latin typeface="+mn-lt"/>
                <a:ea typeface="+mn-ea"/>
                <a:cs typeface="+mn-cs"/>
              </a:rPr>
              <a:t>netcat</a:t>
            </a:r>
            <a:r>
              <a:rPr lang="en-GB" sz="1200" kern="1200" dirty="0" smtClean="0">
                <a:solidFill>
                  <a:schemeClr val="tx1"/>
                </a:solidFill>
                <a:effectLst/>
                <a:latin typeface="+mn-lt"/>
                <a:ea typeface="+mn-ea"/>
                <a:cs typeface="+mn-cs"/>
              </a:rPr>
              <a:t> or other applications to send the data from dev HDA to a networked machine, 192.168.1.2, listening on port 2222. </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19</a:t>
            </a:fld>
            <a:endParaRPr lang="en-GB" dirty="0"/>
          </a:p>
        </p:txBody>
      </p:sp>
    </p:spTree>
    <p:extLst>
      <p:ext uri="{BB962C8B-B14F-4D97-AF65-F5344CB8AC3E}">
        <p14:creationId xmlns:p14="http://schemas.microsoft.com/office/powerpoint/2010/main" val="1440207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smtClean="0">
                <a:solidFill>
                  <a:schemeClr val="tx1"/>
                </a:solidFill>
                <a:effectLst/>
                <a:latin typeface="+mn-lt"/>
                <a:ea typeface="+mn-ea"/>
                <a:cs typeface="+mn-cs"/>
              </a:rPr>
              <a:t>Carving a kopírování zdroje na externí disk.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a:t>
            </a:r>
            <a:endParaRPr lang="cs-CZ"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kern="1200" dirty="0" err="1" smtClean="0">
                <a:solidFill>
                  <a:schemeClr val="tx1"/>
                </a:solidFill>
                <a:effectLst/>
                <a:latin typeface="+mn-lt"/>
                <a:ea typeface="+mn-ea"/>
                <a:cs typeface="+mn-cs"/>
              </a:rPr>
              <a:t>Count</a:t>
            </a:r>
            <a:endParaRPr lang="cs-CZ"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err="1" smtClean="0">
                <a:solidFill>
                  <a:schemeClr val="tx1"/>
                </a:solidFill>
                <a:effectLst/>
                <a:latin typeface="+mn-lt"/>
                <a:ea typeface="+mn-ea"/>
                <a:cs typeface="+mn-cs"/>
              </a:rPr>
              <a:t>Počet</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rovný</a:t>
            </a:r>
            <a:r>
              <a:rPr lang="en-GB" sz="1200" b="0" kern="1200" dirty="0" smtClean="0">
                <a:solidFill>
                  <a:schemeClr val="tx1"/>
                </a:solidFill>
                <a:effectLst/>
                <a:latin typeface="+mn-lt"/>
                <a:ea typeface="+mn-ea"/>
                <a:cs typeface="+mn-cs"/>
              </a:rPr>
              <a:t> S </a:t>
            </a:r>
            <a:r>
              <a:rPr lang="en-GB" sz="1200" b="0" kern="1200" dirty="0" err="1" smtClean="0">
                <a:solidFill>
                  <a:schemeClr val="tx1"/>
                </a:solidFill>
                <a:effectLst/>
                <a:latin typeface="+mn-lt"/>
                <a:ea typeface="+mn-ea"/>
                <a:cs typeface="+mn-cs"/>
              </a:rPr>
              <a:t>přenese</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pouze</a:t>
            </a:r>
            <a:r>
              <a:rPr lang="en-GB" sz="1200" b="0" kern="1200" dirty="0" smtClean="0">
                <a:solidFill>
                  <a:schemeClr val="tx1"/>
                </a:solidFill>
                <a:effectLst/>
                <a:latin typeface="+mn-lt"/>
                <a:ea typeface="+mn-ea"/>
                <a:cs typeface="+mn-cs"/>
              </a:rPr>
              <a:t> S </a:t>
            </a:r>
            <a:r>
              <a:rPr lang="en-GB" sz="1200" b="0" kern="1200" dirty="0" err="1" smtClean="0">
                <a:solidFill>
                  <a:schemeClr val="tx1"/>
                </a:solidFill>
                <a:effectLst/>
                <a:latin typeface="+mn-lt"/>
                <a:ea typeface="+mn-ea"/>
                <a:cs typeface="+mn-cs"/>
              </a:rPr>
              <a:t>bloků</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dat</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ze</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zdroje</a:t>
            </a:r>
            <a:r>
              <a:rPr lang="en-GB" sz="1200" b="0" kern="1200" dirty="0" smtClean="0">
                <a:solidFill>
                  <a:schemeClr val="tx1"/>
                </a:solidFill>
                <a:effectLst/>
                <a:latin typeface="+mn-lt"/>
                <a:ea typeface="+mn-ea"/>
                <a:cs typeface="+mn-cs"/>
              </a:rPr>
              <a:t> a </a:t>
            </a:r>
            <a:r>
              <a:rPr lang="en-GB" sz="1200" b="0" kern="1200" dirty="0" err="1" smtClean="0">
                <a:solidFill>
                  <a:schemeClr val="tx1"/>
                </a:solidFill>
                <a:effectLst/>
                <a:latin typeface="+mn-lt"/>
                <a:ea typeface="+mn-ea"/>
                <a:cs typeface="+mn-cs"/>
              </a:rPr>
              <a:t>zastaví</a:t>
            </a:r>
            <a:r>
              <a:rPr lang="en-GB" sz="1200" b="0" kern="1200" dirty="0" smtClean="0">
                <a:solidFill>
                  <a:schemeClr val="tx1"/>
                </a:solidFill>
                <a:effectLst/>
                <a:latin typeface="+mn-lt"/>
                <a:ea typeface="+mn-ea"/>
                <a:cs typeface="+mn-cs"/>
              </a:rPr>
              <a:t> se. </a:t>
            </a: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err="1" smtClean="0">
                <a:solidFill>
                  <a:schemeClr val="tx1"/>
                </a:solidFill>
                <a:effectLst/>
                <a:latin typeface="+mn-lt"/>
                <a:ea typeface="+mn-ea"/>
                <a:cs typeface="+mn-cs"/>
              </a:rPr>
              <a:t>Mějte</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na</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paměti</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že</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jednotka</a:t>
            </a:r>
            <a:r>
              <a:rPr lang="en-GB" sz="1200" b="0" kern="1200" dirty="0" smtClean="0">
                <a:solidFill>
                  <a:schemeClr val="tx1"/>
                </a:solidFill>
                <a:effectLst/>
                <a:latin typeface="+mn-lt"/>
                <a:ea typeface="+mn-ea"/>
                <a:cs typeface="+mn-cs"/>
              </a:rPr>
              <a:t> pro </a:t>
            </a:r>
            <a:r>
              <a:rPr lang="en-GB" sz="1200" b="0" kern="1200" dirty="0" err="1" smtClean="0">
                <a:solidFill>
                  <a:schemeClr val="tx1"/>
                </a:solidFill>
                <a:effectLst/>
                <a:latin typeface="+mn-lt"/>
                <a:ea typeface="+mn-ea"/>
                <a:cs typeface="+mn-cs"/>
              </a:rPr>
              <a:t>počet</a:t>
            </a:r>
            <a:r>
              <a:rPr lang="en-GB" sz="1200" b="0" kern="1200" dirty="0" smtClean="0">
                <a:solidFill>
                  <a:schemeClr val="tx1"/>
                </a:solidFill>
                <a:effectLst/>
                <a:latin typeface="+mn-lt"/>
                <a:ea typeface="+mn-ea"/>
                <a:cs typeface="+mn-cs"/>
              </a:rPr>
              <a:t> je </a:t>
            </a:r>
            <a:r>
              <a:rPr lang="en-GB" sz="1200" b="0" kern="1200" dirty="0" err="1" smtClean="0">
                <a:solidFill>
                  <a:schemeClr val="tx1"/>
                </a:solidFill>
                <a:effectLst/>
                <a:latin typeface="+mn-lt"/>
                <a:ea typeface="+mn-ea"/>
                <a:cs typeface="+mn-cs"/>
              </a:rPr>
              <a:t>blok</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Například</a:t>
            </a:r>
            <a:r>
              <a:rPr lang="en-GB" sz="1200" b="0" kern="1200" dirty="0" smtClean="0">
                <a:solidFill>
                  <a:schemeClr val="tx1"/>
                </a:solidFill>
                <a:effectLst/>
                <a:latin typeface="+mn-lt"/>
                <a:ea typeface="+mn-ea"/>
                <a:cs typeface="+mn-cs"/>
              </a:rPr>
              <a:t> 512 </a:t>
            </a:r>
            <a:r>
              <a:rPr lang="en-GB" sz="1200" b="0" kern="1200" dirty="0" err="1" smtClean="0">
                <a:solidFill>
                  <a:schemeClr val="tx1"/>
                </a:solidFill>
                <a:effectLst/>
                <a:latin typeface="+mn-lt"/>
                <a:ea typeface="+mn-ea"/>
                <a:cs typeface="+mn-cs"/>
              </a:rPr>
              <a:t>bajtů</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pokud</a:t>
            </a:r>
            <a:r>
              <a:rPr lang="en-GB" sz="1200" b="0" kern="1200" dirty="0" smtClean="0">
                <a:solidFill>
                  <a:schemeClr val="tx1"/>
                </a:solidFill>
                <a:effectLst/>
                <a:latin typeface="+mn-lt"/>
                <a:ea typeface="+mn-ea"/>
                <a:cs typeface="+mn-cs"/>
              </a:rPr>
              <a:t> je </a:t>
            </a:r>
            <a:r>
              <a:rPr lang="en-GB" sz="1200" b="0" kern="1200" dirty="0" err="1" smtClean="0">
                <a:solidFill>
                  <a:schemeClr val="tx1"/>
                </a:solidFill>
                <a:effectLst/>
                <a:latin typeface="+mn-lt"/>
                <a:ea typeface="+mn-ea"/>
                <a:cs typeface="+mn-cs"/>
              </a:rPr>
              <a:t>velikost</a:t>
            </a:r>
            <a:r>
              <a:rPr lang="en-GB" sz="1200" b="0" kern="1200" dirty="0" smtClean="0">
                <a:solidFill>
                  <a:schemeClr val="tx1"/>
                </a:solidFill>
                <a:effectLst/>
                <a:latin typeface="+mn-lt"/>
                <a:ea typeface="+mn-ea"/>
                <a:cs typeface="+mn-cs"/>
              </a:rPr>
              <a:t> </a:t>
            </a:r>
            <a:r>
              <a:rPr lang="en-GB" sz="1200" b="0" kern="1200" dirty="0" err="1" smtClean="0">
                <a:solidFill>
                  <a:schemeClr val="tx1"/>
                </a:solidFill>
                <a:effectLst/>
                <a:latin typeface="+mn-lt"/>
                <a:ea typeface="+mn-ea"/>
                <a:cs typeface="+mn-cs"/>
              </a:rPr>
              <a:t>bloku</a:t>
            </a:r>
            <a:r>
              <a:rPr lang="en-GB" sz="1200" b="0" kern="1200" dirty="0" smtClean="0">
                <a:solidFill>
                  <a:schemeClr val="tx1"/>
                </a:solidFill>
                <a:effectLst/>
                <a:latin typeface="+mn-lt"/>
                <a:ea typeface="+mn-ea"/>
                <a:cs typeface="+mn-cs"/>
              </a:rPr>
              <a:t> systému </a:t>
            </a:r>
            <a:r>
              <a:rPr lang="en-GB" sz="1200" b="0" kern="1200" dirty="0" err="1" smtClean="0">
                <a:solidFill>
                  <a:schemeClr val="tx1"/>
                </a:solidFill>
                <a:effectLst/>
                <a:latin typeface="+mn-lt"/>
                <a:ea typeface="+mn-ea"/>
                <a:cs typeface="+mn-cs"/>
              </a:rPr>
              <a:t>souborů</a:t>
            </a:r>
            <a:r>
              <a:rPr lang="en-GB" sz="1200" b="0" kern="1200" dirty="0" smtClean="0">
                <a:solidFill>
                  <a:schemeClr val="tx1"/>
                </a:solidFill>
                <a:effectLst/>
                <a:latin typeface="+mn-lt"/>
                <a:ea typeface="+mn-ea"/>
                <a:cs typeface="+mn-cs"/>
              </a:rPr>
              <a:t> 512 </a:t>
            </a:r>
            <a:r>
              <a:rPr lang="en-GB" sz="1200" b="0" kern="1200" dirty="0" err="1" smtClean="0">
                <a:solidFill>
                  <a:schemeClr val="tx1"/>
                </a:solidFill>
                <a:effectLst/>
                <a:latin typeface="+mn-lt"/>
                <a:ea typeface="+mn-ea"/>
                <a:cs typeface="+mn-cs"/>
              </a:rPr>
              <a:t>bajtů</a:t>
            </a:r>
            <a:r>
              <a:rPr lang="en-GB" sz="1200" b="0" kern="1200" dirty="0" smtClean="0">
                <a:solidFill>
                  <a:schemeClr val="tx1"/>
                </a:solidFill>
                <a:effectLst/>
                <a:latin typeface="+mn-lt"/>
                <a:ea typeface="+mn-ea"/>
                <a:cs typeface="+mn-cs"/>
              </a:rPr>
              <a:t>.</a:t>
            </a: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1"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Skip</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smtClean="0">
                <a:solidFill>
                  <a:schemeClr val="tx1"/>
                </a:solidFill>
                <a:effectLst/>
                <a:latin typeface="+mn-lt"/>
                <a:ea typeface="+mn-ea"/>
                <a:cs typeface="+mn-cs"/>
              </a:rPr>
              <a:t>jednoduše vynechá N bloků ze vstupního souboru před kopírováním.</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Seek</a:t>
            </a:r>
            <a:r>
              <a:rPr lang="en-GB" sz="1200" kern="1200" dirty="0" smtClean="0">
                <a:solidFill>
                  <a:schemeClr val="tx1"/>
                </a:solidFill>
                <a:effectLst/>
                <a:latin typeface="+mn-lt"/>
                <a:ea typeface="+mn-ea"/>
                <a:cs typeface="+mn-cs"/>
              </a:rPr>
              <a:t> </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přeskočí</a:t>
            </a:r>
            <a:r>
              <a:rPr lang="en-GB" sz="1200" kern="1200" dirty="0" smtClean="0">
                <a:solidFill>
                  <a:schemeClr val="tx1"/>
                </a:solidFill>
                <a:effectLst/>
                <a:latin typeface="+mn-lt"/>
                <a:ea typeface="+mn-ea"/>
                <a:cs typeface="+mn-cs"/>
              </a:rPr>
              <a:t> N </a:t>
            </a:r>
            <a:r>
              <a:rPr lang="en-GB" sz="1200" kern="1200" dirty="0" err="1" smtClean="0">
                <a:solidFill>
                  <a:schemeClr val="tx1"/>
                </a:solidFill>
                <a:effectLst/>
                <a:latin typeface="+mn-lt"/>
                <a:ea typeface="+mn-ea"/>
                <a:cs typeface="+mn-cs"/>
              </a:rPr>
              <a:t>bloků</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ve</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výstupním</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souboru</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před</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kopírováním</a:t>
            </a:r>
            <a:r>
              <a:rPr lang="en-GB" sz="1200" kern="1200" dirty="0" smtClean="0">
                <a:solidFill>
                  <a:schemeClr val="tx1"/>
                </a:solidFill>
                <a:effectLst/>
                <a:latin typeface="+mn-lt"/>
                <a:ea typeface="+mn-ea"/>
                <a:cs typeface="+mn-cs"/>
              </a:rPr>
              <a:t>.</a:t>
            </a:r>
            <a:endParaRPr lang="cs-CZ" sz="1200" kern="1200" dirty="0" smtClean="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20</a:t>
            </a:fld>
            <a:endParaRPr lang="en-GB" dirty="0"/>
          </a:p>
        </p:txBody>
      </p:sp>
    </p:spTree>
    <p:extLst>
      <p:ext uri="{BB962C8B-B14F-4D97-AF65-F5344CB8AC3E}">
        <p14:creationId xmlns:p14="http://schemas.microsoft.com/office/powerpoint/2010/main" val="3186761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The input file is SDA</a:t>
            </a:r>
            <a:r>
              <a:rPr lang="cs-CZ" sz="1200"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DD and the output file is called SDA</a:t>
            </a:r>
            <a:r>
              <a:rPr lang="cs-CZ" sz="1200" kern="1200" dirty="0" smtClean="0">
                <a:solidFill>
                  <a:schemeClr val="tx1"/>
                </a:solidFill>
                <a:effectLst/>
                <a:latin typeface="+mn-lt"/>
                <a:ea typeface="+mn-ea"/>
                <a:cs typeface="+mn-cs"/>
              </a:rPr>
              <a:t>1.</a:t>
            </a:r>
            <a:r>
              <a:rPr lang="en-GB" sz="1200" kern="1200" dirty="0" smtClean="0">
                <a:solidFill>
                  <a:schemeClr val="tx1"/>
                </a:solidFill>
                <a:effectLst/>
                <a:latin typeface="+mn-lt"/>
                <a:ea typeface="+mn-ea"/>
                <a:cs typeface="+mn-cs"/>
              </a:rPr>
              <a:t>DD</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For the first command</a:t>
            </a:r>
            <a:r>
              <a:rPr lang="cs-CZ" sz="1200" kern="1200" baseline="0" dirty="0" smtClean="0">
                <a:solidFill>
                  <a:schemeClr val="tx1"/>
                </a:solidFill>
                <a:effectLst/>
                <a:latin typeface="+mn-lt"/>
                <a:ea typeface="+mn-ea"/>
                <a:cs typeface="+mn-cs"/>
              </a:rPr>
              <a:t> - </a:t>
            </a:r>
            <a:r>
              <a:rPr lang="en-GB" sz="1200" kern="1200" dirty="0" smtClean="0">
                <a:solidFill>
                  <a:schemeClr val="tx1"/>
                </a:solidFill>
                <a:effectLst/>
                <a:latin typeface="+mn-lt"/>
                <a:ea typeface="+mn-ea"/>
                <a:cs typeface="+mn-cs"/>
              </a:rPr>
              <a:t>DD skipped the first 32 blocks and copied over a chunk of blocks.  </a:t>
            </a:r>
            <a:r>
              <a:rPr lang="cs-CZ" sz="1200" kern="1200" dirty="0" smtClean="0">
                <a:solidFill>
                  <a:schemeClr val="tx1"/>
                </a:solidFill>
                <a:effectLst/>
                <a:latin typeface="+mn-lt"/>
                <a:ea typeface="+mn-ea"/>
                <a:cs typeface="+mn-cs"/>
              </a:rPr>
              <a:t>W</a:t>
            </a:r>
            <a:r>
              <a:rPr lang="en-GB" sz="1200" kern="1200" dirty="0" err="1" smtClean="0">
                <a:solidFill>
                  <a:schemeClr val="tx1"/>
                </a:solidFill>
                <a:effectLst/>
                <a:latin typeface="+mn-lt"/>
                <a:ea typeface="+mn-ea"/>
                <a:cs typeface="+mn-cs"/>
              </a:rPr>
              <a:t>hich</a:t>
            </a:r>
            <a:r>
              <a:rPr lang="en-GB" sz="1200" kern="1200" dirty="0" smtClean="0">
                <a:solidFill>
                  <a:schemeClr val="tx1"/>
                </a:solidFill>
                <a:effectLst/>
                <a:latin typeface="+mn-lt"/>
                <a:ea typeface="+mn-ea"/>
                <a:cs typeface="+mn-cs"/>
              </a:rPr>
              <a:t> partition does this DD command carve out from SDA</a:t>
            </a:r>
            <a:r>
              <a:rPr lang="cs-CZ" sz="1200" kern="1200" dirty="0" smtClean="0">
                <a:solidFill>
                  <a:schemeClr val="tx1"/>
                </a:solidFill>
                <a:effectLst/>
                <a:latin typeface="+mn-lt"/>
                <a:ea typeface="+mn-ea"/>
                <a:cs typeface="+mn-cs"/>
              </a:rPr>
              <a:t>.</a:t>
            </a:r>
            <a:r>
              <a:rPr lang="en-GB" sz="1200" kern="1200" dirty="0" smtClean="0">
                <a:solidFill>
                  <a:schemeClr val="tx1"/>
                </a:solidFill>
                <a:effectLst/>
                <a:latin typeface="+mn-lt"/>
                <a:ea typeface="+mn-ea"/>
                <a:cs typeface="+mn-cs"/>
              </a:rPr>
              <a:t>DD and copy to SDA</a:t>
            </a:r>
            <a:r>
              <a:rPr lang="cs-CZ" sz="1200" kern="1200" dirty="0" smtClean="0">
                <a:solidFill>
                  <a:schemeClr val="tx1"/>
                </a:solidFill>
                <a:effectLst/>
                <a:latin typeface="+mn-lt"/>
                <a:ea typeface="+mn-ea"/>
                <a:cs typeface="+mn-cs"/>
              </a:rPr>
              <a:t>1.</a:t>
            </a:r>
            <a:r>
              <a:rPr lang="en-GB" sz="1200" kern="1200" dirty="0" smtClean="0">
                <a:solidFill>
                  <a:schemeClr val="tx1"/>
                </a:solidFill>
                <a:effectLst/>
                <a:latin typeface="+mn-lt"/>
                <a:ea typeface="+mn-ea"/>
                <a:cs typeface="+mn-cs"/>
              </a:rPr>
              <a:t> DD? (02 – Linux 0X83)</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How about the second command? (03 – Linux SWAP).</a:t>
            </a:r>
            <a:endParaRPr lang="cs-CZ" sz="1200" kern="1200" dirty="0" smtClean="0">
              <a:solidFill>
                <a:schemeClr val="tx1"/>
              </a:solidFill>
              <a:effectLst/>
              <a:latin typeface="+mn-lt"/>
              <a:ea typeface="+mn-ea"/>
              <a:cs typeface="+mn-cs"/>
            </a:endParaRP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21</a:t>
            </a:fld>
            <a:endParaRPr lang="en-GB" dirty="0"/>
          </a:p>
        </p:txBody>
      </p:sp>
    </p:spTree>
    <p:extLst>
      <p:ext uri="{BB962C8B-B14F-4D97-AF65-F5344CB8AC3E}">
        <p14:creationId xmlns:p14="http://schemas.microsoft.com/office/powerpoint/2010/main" val="1332014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Ve výchozím nastavení bude DD pokračovat v kopírování dat až do konce souboru nebo jednotky nebo dokud na zdrojovém zařízení nenarazí na vadný sektor nebo blok, který nemůže přečíst. V případě špatného sektoru se prostě zastaví.</a:t>
            </a:r>
          </a:p>
          <a:p>
            <a:endParaRPr lang="cs-CZ" dirty="0" smtClean="0"/>
          </a:p>
          <a:p>
            <a:r>
              <a:rPr lang="cs-CZ" dirty="0" smtClean="0"/>
              <a:t>Máme možnost přeskočit vadné sektory</a:t>
            </a:r>
            <a:r>
              <a:rPr lang="cs-CZ" baseline="0" dirty="0" smtClean="0"/>
              <a:t> nebo je </a:t>
            </a:r>
            <a:r>
              <a:rPr lang="cs-CZ" dirty="0" smtClean="0"/>
              <a:t>nahradit řadou 0. </a:t>
            </a:r>
          </a:p>
          <a:p>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22</a:t>
            </a:fld>
            <a:endParaRPr lang="en-GB" dirty="0"/>
          </a:p>
        </p:txBody>
      </p:sp>
    </p:spTree>
    <p:extLst>
      <p:ext uri="{BB962C8B-B14F-4D97-AF65-F5344CB8AC3E}">
        <p14:creationId xmlns:p14="http://schemas.microsoft.com/office/powerpoint/2010/main" val="2274265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E01 - </a:t>
            </a:r>
            <a:r>
              <a:rPr lang="en-GB" sz="1200" b="0" i="0" kern="1200" dirty="0" smtClean="0">
                <a:solidFill>
                  <a:schemeClr val="tx1"/>
                </a:solidFill>
                <a:effectLst/>
                <a:latin typeface="+mn-lt"/>
                <a:ea typeface="+mn-ea"/>
                <a:cs typeface="+mn-cs"/>
              </a:rPr>
              <a:t>The file was introduced by </a:t>
            </a:r>
            <a:r>
              <a:rPr lang="en-GB" sz="1200" b="0" i="0" kern="1200" dirty="0" err="1" smtClean="0">
                <a:solidFill>
                  <a:schemeClr val="tx1"/>
                </a:solidFill>
                <a:effectLst/>
                <a:latin typeface="+mn-lt"/>
                <a:ea typeface="+mn-ea"/>
                <a:cs typeface="+mn-cs"/>
              </a:rPr>
              <a:t>EnCase</a:t>
            </a:r>
            <a:r>
              <a:rPr lang="en-GB" sz="1200" b="0" i="0" kern="1200" dirty="0" smtClean="0">
                <a:solidFill>
                  <a:schemeClr val="tx1"/>
                </a:solidFill>
                <a:effectLst/>
                <a:latin typeface="+mn-lt"/>
                <a:ea typeface="+mn-ea"/>
                <a:cs typeface="+mn-cs"/>
              </a:rPr>
              <a:t> from Guidance Software</a:t>
            </a:r>
            <a:r>
              <a:rPr lang="cs-CZ" sz="1200" b="0" i="0" kern="1200" baseline="0" dirty="0" smtClean="0">
                <a:solidFill>
                  <a:schemeClr val="tx1"/>
                </a:solidFill>
                <a:effectLst/>
                <a:latin typeface="+mn-lt"/>
                <a:ea typeface="+mn-ea"/>
                <a:cs typeface="+mn-cs"/>
              </a:rPr>
              <a:t> (</a:t>
            </a:r>
            <a:r>
              <a:rPr lang="cs-CZ" sz="1200" b="0" i="0" kern="1200" baseline="0" dirty="0" err="1" smtClean="0">
                <a:solidFill>
                  <a:schemeClr val="tx1"/>
                </a:solidFill>
                <a:effectLst/>
                <a:latin typeface="+mn-lt"/>
                <a:ea typeface="+mn-ea"/>
                <a:cs typeface="+mn-cs"/>
              </a:rPr>
              <a:t>now</a:t>
            </a:r>
            <a:r>
              <a:rPr lang="cs-CZ" sz="1200" b="0" i="0" kern="1200" baseline="0" dirty="0" smtClean="0">
                <a:solidFill>
                  <a:schemeClr val="tx1"/>
                </a:solidFill>
                <a:effectLst/>
                <a:latin typeface="+mn-lt"/>
                <a:ea typeface="+mn-ea"/>
                <a:cs typeface="+mn-cs"/>
              </a:rPr>
              <a:t> </a:t>
            </a:r>
            <a:r>
              <a:rPr lang="cs-CZ" sz="1200" b="0" i="0" kern="1200" baseline="0" dirty="0" err="1" smtClean="0">
                <a:solidFill>
                  <a:schemeClr val="tx1"/>
                </a:solidFill>
                <a:effectLst/>
                <a:latin typeface="+mn-lt"/>
                <a:ea typeface="+mn-ea"/>
                <a:cs typeface="+mn-cs"/>
              </a:rPr>
              <a:t>OpenText</a:t>
            </a:r>
            <a:r>
              <a:rPr lang="cs-CZ" sz="1200" b="0" i="0" kern="1200" baseline="0" dirty="0" smtClean="0">
                <a:solidFill>
                  <a:schemeClr val="tx1"/>
                </a:solidFill>
                <a:effectLst/>
                <a:latin typeface="+mn-lt"/>
                <a:ea typeface="+mn-ea"/>
                <a:cs typeface="+mn-cs"/>
              </a:rPr>
              <a:t>)</a:t>
            </a:r>
            <a:r>
              <a:rPr lang="cs-CZ" sz="1200" b="0" i="0" kern="1200" dirty="0" smtClean="0">
                <a:solidFill>
                  <a:schemeClr val="tx1"/>
                </a:solidFill>
                <a:effectLst/>
                <a:latin typeface="+mn-lt"/>
                <a:ea typeface="+mn-ea"/>
                <a:cs typeface="+mn-cs"/>
              </a:rPr>
              <a:t> </a:t>
            </a:r>
          </a:p>
          <a:p>
            <a:endParaRPr lang="cs-CZ" sz="1200" b="0" i="0" kern="1200" baseline="0" dirty="0" smtClean="0">
              <a:solidFill>
                <a:schemeClr val="tx1"/>
              </a:solidFill>
              <a:effectLst/>
              <a:latin typeface="+mn-lt"/>
              <a:ea typeface="+mn-ea"/>
              <a:cs typeface="+mn-cs"/>
            </a:endParaRPr>
          </a:p>
          <a:p>
            <a:r>
              <a:rPr lang="cs-CZ" sz="1200" b="0" i="0" kern="1200" dirty="0" smtClean="0">
                <a:solidFill>
                  <a:schemeClr val="tx1"/>
                </a:solidFill>
                <a:effectLst/>
                <a:latin typeface="+mn-lt"/>
                <a:ea typeface="+mn-ea"/>
                <a:cs typeface="+mn-cs"/>
              </a:rPr>
              <a:t>O</a:t>
            </a:r>
            <a:r>
              <a:rPr lang="en-US" sz="1200" b="0" i="0" kern="1200" dirty="0" err="1" smtClean="0">
                <a:solidFill>
                  <a:schemeClr val="tx1"/>
                </a:solidFill>
                <a:effectLst/>
                <a:latin typeface="+mn-lt"/>
                <a:ea typeface="+mn-ea"/>
                <a:cs typeface="+mn-cs"/>
              </a:rPr>
              <a:t>brazu</a:t>
            </a:r>
            <a:r>
              <a:rPr lang="en-US" sz="1200" b="0" i="0" kern="1200" dirty="0" smtClean="0">
                <a:solidFill>
                  <a:schemeClr val="tx1"/>
                </a:solidFill>
                <a:effectLst/>
                <a:latin typeface="+mn-lt"/>
                <a:ea typeface="+mn-ea"/>
                <a:cs typeface="+mn-cs"/>
              </a:rPr>
              <a:t> EX01 </a:t>
            </a:r>
            <a:r>
              <a:rPr lang="en-US" sz="1200" b="0" i="0" kern="1200" dirty="0" err="1" smtClean="0">
                <a:solidFill>
                  <a:schemeClr val="tx1"/>
                </a:solidFill>
                <a:effectLst/>
                <a:latin typeface="+mn-lt"/>
                <a:ea typeface="+mn-ea"/>
                <a:cs typeface="+mn-cs"/>
              </a:rPr>
              <a:t>uloží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celou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kopii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pevného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disku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včetně</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smazaných</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dat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při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zachování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jeho</a:t>
            </a:r>
            <a:r>
              <a:rPr lang="en-US" sz="1200" b="0" i="0" kern="1200" dirty="0" smtClean="0">
                <a:solidFill>
                  <a:schemeClr val="tx1"/>
                </a:solidFill>
                <a:effectLst/>
                <a:latin typeface="+mn-lt"/>
                <a:ea typeface="+mn-ea"/>
                <a:cs typeface="+mn-cs"/>
              </a:rPr>
              <a:t> integrity a </a:t>
            </a:r>
            <a:r>
              <a:rPr lang="en-US" sz="1200" b="0" i="0" kern="1200" dirty="0" err="1" smtClean="0">
                <a:solidFill>
                  <a:schemeClr val="tx1"/>
                </a:solidFill>
                <a:effectLst/>
                <a:latin typeface="+mn-lt"/>
                <a:ea typeface="+mn-ea"/>
                <a:cs typeface="+mn-cs"/>
              </a:rPr>
              <a:t>konzistence</a:t>
            </a:r>
            <a:r>
              <a:rPr lang="en-US" sz="1200" b="0" i="0" kern="1200" dirty="0" smtClean="0">
                <a:solidFill>
                  <a:schemeClr val="tx1"/>
                </a:solidFill>
                <a:effectLst/>
                <a:latin typeface="+mn-lt"/>
                <a:ea typeface="+mn-ea"/>
                <a:cs typeface="+mn-cs"/>
              </a:rPr>
              <a:t>. </a:t>
            </a:r>
            <a:endParaRPr lang="cs-CZ"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LX01 se </a:t>
            </a:r>
            <a:r>
              <a:rPr lang="en-US" sz="1200" b="0" i="0" kern="1200" dirty="0" err="1" smtClean="0">
                <a:solidFill>
                  <a:schemeClr val="tx1"/>
                </a:solidFill>
                <a:effectLst/>
                <a:latin typeface="+mn-lt"/>
                <a:ea typeface="+mn-ea"/>
                <a:cs typeface="+mn-cs"/>
              </a:rPr>
              <a:t>používá</a:t>
            </a:r>
            <a:r>
              <a:rPr lang="en-US" sz="1200" b="0" i="0" kern="1200" dirty="0" smtClean="0">
                <a:solidFill>
                  <a:schemeClr val="tx1"/>
                </a:solidFill>
                <a:effectLst/>
                <a:latin typeface="+mn-lt"/>
                <a:ea typeface="+mn-ea"/>
                <a:cs typeface="+mn-cs"/>
              </a:rPr>
              <a:t> k </a:t>
            </a:r>
            <a:r>
              <a:rPr lang="en-US" sz="1200" b="0" i="0" kern="1200" dirty="0" err="1" smtClean="0">
                <a:solidFill>
                  <a:schemeClr val="tx1"/>
                </a:solidFill>
                <a:effectLst/>
                <a:latin typeface="+mn-lt"/>
                <a:ea typeface="+mn-ea"/>
                <a:cs typeface="+mn-cs"/>
              </a:rPr>
              <a:t>uložení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vybrané</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části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důkazů</a:t>
            </a:r>
            <a:r>
              <a:rPr lang="en-US" sz="1200" b="0" i="0" kern="1200" dirty="0" smtClean="0">
                <a:solidFill>
                  <a:schemeClr val="tx1"/>
                </a:solidFill>
                <a:effectLst/>
                <a:latin typeface="+mn-lt"/>
                <a:ea typeface="+mn-ea"/>
                <a:cs typeface="+mn-cs"/>
              </a:rPr>
              <a:t> bez </a:t>
            </a:r>
            <a:r>
              <a:rPr lang="cs-CZ" sz="1200" b="0" i="0" kern="1200" dirty="0" smtClean="0">
                <a:solidFill>
                  <a:schemeClr val="tx1"/>
                </a:solidFill>
                <a:effectLst/>
                <a:latin typeface="+mn-lt"/>
                <a:ea typeface="+mn-ea"/>
                <a:cs typeface="+mn-cs"/>
              </a:rPr>
              <a:t>nutnosti </a:t>
            </a:r>
            <a:r>
              <a:rPr lang="en-US" sz="1200" b="0" i="0" kern="1200" dirty="0" err="1" smtClean="0">
                <a:solidFill>
                  <a:schemeClr val="tx1"/>
                </a:solidFill>
                <a:effectLst/>
                <a:latin typeface="+mn-lt"/>
                <a:ea typeface="+mn-ea"/>
                <a:cs typeface="+mn-cs"/>
              </a:rPr>
              <a:t>načtení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celého</a:t>
            </a:r>
            <a:r>
              <a:rPr lang="cs-CZ" sz="1200" b="0" i="0" kern="1200" dirty="0" smtClean="0">
                <a:solidFill>
                  <a:schemeClr val="tx1"/>
                </a:solidFill>
                <a:effectLst/>
                <a:latin typeface="+mn-lt"/>
                <a:ea typeface="+mn-ea"/>
                <a:cs typeface="+mn-cs"/>
              </a:rPr>
              <a:t> image</a:t>
            </a:r>
            <a:r>
              <a:rPr lang="en-US" sz="1200" b="0" i="0" kern="1200" dirty="0" smtClean="0">
                <a:solidFill>
                  <a:schemeClr val="tx1"/>
                </a:solidFill>
                <a:effectLst/>
                <a:latin typeface="+mn-lt"/>
                <a:ea typeface="+mn-ea"/>
                <a:cs typeface="+mn-cs"/>
              </a:rPr>
              <a:t>.</a:t>
            </a:r>
            <a:r>
              <a:rPr lang="cs-CZ" sz="1200" b="0" i="0" kern="1200" dirty="0" smtClean="0">
                <a:solidFill>
                  <a:schemeClr val="tx1"/>
                </a:solidFill>
                <a:effectLst/>
                <a:latin typeface="+mn-lt"/>
                <a:ea typeface="+mn-ea"/>
                <a:cs typeface="+mn-cs"/>
              </a:rPr>
              <a:t> Např. vyberu si pouze složku </a:t>
            </a:r>
            <a:r>
              <a:rPr lang="cs-CZ" sz="1200" b="0" i="0" kern="1200" dirty="0" err="1" smtClean="0">
                <a:solidFill>
                  <a:schemeClr val="tx1"/>
                </a:solidFill>
                <a:effectLst/>
                <a:latin typeface="+mn-lt"/>
                <a:ea typeface="+mn-ea"/>
                <a:cs typeface="+mn-cs"/>
              </a:rPr>
              <a:t>root</a:t>
            </a:r>
            <a:r>
              <a:rPr lang="cs-CZ" sz="1200" b="0" i="0" kern="1200" dirty="0" smtClean="0">
                <a:solidFill>
                  <a:schemeClr val="tx1"/>
                </a:solidFill>
                <a:effectLst/>
                <a:latin typeface="+mn-lt"/>
                <a:ea typeface="+mn-ea"/>
                <a:cs typeface="+mn-cs"/>
              </a:rPr>
              <a:t>.</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23</a:t>
            </a:fld>
            <a:endParaRPr lang="en-GB" dirty="0"/>
          </a:p>
        </p:txBody>
      </p:sp>
    </p:spTree>
    <p:extLst>
      <p:ext uri="{BB962C8B-B14F-4D97-AF65-F5344CB8AC3E}">
        <p14:creationId xmlns:p14="http://schemas.microsoft.com/office/powerpoint/2010/main" val="3490680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smtClean="0">
                <a:solidFill>
                  <a:schemeClr val="tx1"/>
                </a:solidFill>
                <a:effectLst/>
                <a:latin typeface="+mn-lt"/>
                <a:ea typeface="+mn-ea"/>
                <a:cs typeface="+mn-cs"/>
              </a:rPr>
              <a:t>kontrolní blok po každých 64 sektorech (32KB), integrovaný HASH</a:t>
            </a:r>
            <a:r>
              <a:rPr lang="cs-CZ" sz="1200" b="0" i="0" kern="1200" baseline="0" dirty="0" smtClean="0">
                <a:solidFill>
                  <a:schemeClr val="tx1"/>
                </a:solidFill>
                <a:effectLst/>
                <a:latin typeface="+mn-lt"/>
                <a:ea typeface="+mn-ea"/>
                <a:cs typeface="+mn-cs"/>
              </a:rPr>
              <a:t> v zápatí obrazu.</a:t>
            </a:r>
          </a:p>
          <a:p>
            <a:r>
              <a:rPr lang="cs-CZ" sz="1200" b="0" i="0" kern="1200" baseline="0" dirty="0" smtClean="0">
                <a:solidFill>
                  <a:schemeClr val="tx1"/>
                </a:solidFill>
                <a:effectLst/>
                <a:latin typeface="+mn-lt"/>
                <a:ea typeface="+mn-ea"/>
                <a:cs typeface="+mn-cs"/>
              </a:rPr>
              <a:t>Case </a:t>
            </a:r>
            <a:r>
              <a:rPr lang="cs-CZ" sz="1200" b="0" i="0" kern="1200" baseline="0" dirty="0" err="1" smtClean="0">
                <a:solidFill>
                  <a:schemeClr val="tx1"/>
                </a:solidFill>
                <a:effectLst/>
                <a:latin typeface="+mn-lt"/>
                <a:ea typeface="+mn-ea"/>
                <a:cs typeface="+mn-cs"/>
              </a:rPr>
              <a:t>info</a:t>
            </a:r>
            <a:r>
              <a:rPr lang="cs-CZ" sz="1200" b="0" i="0" kern="1200" baseline="0" dirty="0" smtClean="0">
                <a:solidFill>
                  <a:schemeClr val="tx1"/>
                </a:solidFill>
                <a:effectLst/>
                <a:latin typeface="+mn-lt"/>
                <a:ea typeface="+mn-ea"/>
                <a:cs typeface="+mn-cs"/>
              </a:rPr>
              <a:t> – datum a čas vytvoření obrazu, jméno vyšetřovatele, poznámky, volitelné heslo a vlastní CRC (</a:t>
            </a:r>
            <a:r>
              <a:rPr lang="cs-CZ" sz="1200" b="0" i="0" kern="1200" baseline="0" dirty="0" err="1" smtClean="0">
                <a:solidFill>
                  <a:schemeClr val="tx1"/>
                </a:solidFill>
                <a:effectLst/>
                <a:latin typeface="+mn-lt"/>
                <a:ea typeface="+mn-ea"/>
                <a:cs typeface="+mn-cs"/>
              </a:rPr>
              <a:t>Cyclic</a:t>
            </a:r>
            <a:r>
              <a:rPr lang="cs-CZ" sz="1200" b="0" i="0" kern="1200" baseline="0" dirty="0" smtClean="0">
                <a:solidFill>
                  <a:schemeClr val="tx1"/>
                </a:solidFill>
                <a:effectLst/>
                <a:latin typeface="+mn-lt"/>
                <a:ea typeface="+mn-ea"/>
                <a:cs typeface="+mn-cs"/>
              </a:rPr>
              <a:t> </a:t>
            </a:r>
            <a:r>
              <a:rPr lang="cs-CZ" sz="1200" b="0" i="0" kern="1200" baseline="0" dirty="0" err="1" smtClean="0">
                <a:solidFill>
                  <a:schemeClr val="tx1"/>
                </a:solidFill>
                <a:effectLst/>
                <a:latin typeface="+mn-lt"/>
                <a:ea typeface="+mn-ea"/>
                <a:cs typeface="+mn-cs"/>
              </a:rPr>
              <a:t>Redundancy</a:t>
            </a:r>
            <a:r>
              <a:rPr lang="cs-CZ" sz="1200" b="0" i="0" kern="1200" baseline="0" dirty="0" smtClean="0">
                <a:solidFill>
                  <a:schemeClr val="tx1"/>
                </a:solidFill>
                <a:effectLst/>
                <a:latin typeface="+mn-lt"/>
                <a:ea typeface="+mn-ea"/>
                <a:cs typeface="+mn-cs"/>
              </a:rPr>
              <a:t> </a:t>
            </a:r>
            <a:r>
              <a:rPr lang="cs-CZ" sz="1200" b="0" i="0" kern="1200" baseline="0" dirty="0" err="1" smtClean="0">
                <a:solidFill>
                  <a:schemeClr val="tx1"/>
                </a:solidFill>
                <a:effectLst/>
                <a:latin typeface="+mn-lt"/>
                <a:ea typeface="+mn-ea"/>
                <a:cs typeface="+mn-cs"/>
              </a:rPr>
              <a:t>Check</a:t>
            </a:r>
            <a:r>
              <a:rPr lang="cs-CZ" sz="1200" b="0" i="0" kern="1200" baseline="0" dirty="0" smtClean="0">
                <a:solidFill>
                  <a:schemeClr val="tx1"/>
                </a:solidFill>
                <a:effectLst/>
                <a:latin typeface="+mn-lt"/>
                <a:ea typeface="+mn-ea"/>
                <a:cs typeface="+mn-cs"/>
              </a:rPr>
              <a:t>, algoritmus pro kontrolu chyb)  </a:t>
            </a:r>
            <a:endParaRPr lang="cs-CZ" dirty="0" smtClean="0"/>
          </a:p>
          <a:p>
            <a:endParaRPr lang="cs-CZ" dirty="0" smtClean="0"/>
          </a:p>
          <a:p>
            <a:r>
              <a:rPr lang="cs-CZ" dirty="0" err="1" smtClean="0"/>
              <a:t>Header</a:t>
            </a:r>
            <a:r>
              <a:rPr lang="cs-CZ" dirty="0" smtClean="0"/>
              <a:t> –</a:t>
            </a:r>
            <a:r>
              <a:rPr lang="cs-CZ" baseline="0" dirty="0" smtClean="0"/>
              <a:t> velikost je pevně daná, nedá se rozšířit, což může být omezující.</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24</a:t>
            </a:fld>
            <a:endParaRPr lang="en-GB" dirty="0"/>
          </a:p>
        </p:txBody>
      </p:sp>
    </p:spTree>
    <p:extLst>
      <p:ext uri="{BB962C8B-B14F-4D97-AF65-F5344CB8AC3E}">
        <p14:creationId xmlns:p14="http://schemas.microsoft.com/office/powerpoint/2010/main" val="231937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en-GB"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6</a:t>
            </a:fld>
            <a:endParaRPr lang="en-GB" dirty="0"/>
          </a:p>
        </p:txBody>
      </p:sp>
    </p:spTree>
    <p:extLst>
      <p:ext uri="{BB962C8B-B14F-4D97-AF65-F5344CB8AC3E}">
        <p14:creationId xmlns:p14="http://schemas.microsoft.com/office/powerpoint/2010/main" val="799757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1" dirty="0" smtClean="0"/>
              <a:t>https://www.forensicfocus.com/webinars/the-aff4-evidence-container-why-and-whats-next/</a:t>
            </a:r>
          </a:p>
          <a:p>
            <a:endParaRPr lang="cs-CZ" dirty="0" smtClean="0"/>
          </a:p>
          <a:p>
            <a:endParaRPr lang="cs-CZ" dirty="0" smtClean="0"/>
          </a:p>
          <a:p>
            <a:r>
              <a:rPr lang="cs-CZ" dirty="0" smtClean="0"/>
              <a:t>https://github.com/aff4/Standard/blob/master/AFF4StandardSpecification-v1.0.pdf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Extending the </a:t>
            </a:r>
            <a:r>
              <a:rPr lang="cs-CZ" sz="1200" b="0" i="0" kern="1200" dirty="0" smtClean="0">
                <a:solidFill>
                  <a:schemeClr val="tx1"/>
                </a:solidFill>
                <a:effectLst/>
                <a:latin typeface="+mn-lt"/>
                <a:ea typeface="+mn-ea"/>
                <a:cs typeface="+mn-cs"/>
              </a:rPr>
              <a:t>AFF </a:t>
            </a:r>
            <a:r>
              <a:rPr lang="en-US" sz="1200" b="0" i="0" kern="1200" dirty="0" smtClean="0">
                <a:solidFill>
                  <a:schemeClr val="tx1"/>
                </a:solidFill>
                <a:effectLst/>
                <a:latin typeface="+mn-lt"/>
                <a:ea typeface="+mn-ea"/>
                <a:cs typeface="+mn-cs"/>
              </a:rPr>
              <a:t>to accommodate multiple data sources, logical evidence, arbitrary information and forensic workflow</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kern="1200" dirty="0" smtClean="0">
                <a:solidFill>
                  <a:schemeClr val="tx1"/>
                </a:solidFill>
                <a:effectLst/>
                <a:latin typeface="+mn-lt"/>
                <a:ea typeface="+mn-ea"/>
                <a:cs typeface="+mn-cs"/>
              </a:rPr>
              <a:t>https://www.sciencedirect.com/science/article/pii/S1742287609000401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i="0" kern="1200" dirty="0" smtClean="0">
              <a:solidFill>
                <a:schemeClr val="tx1"/>
              </a:solidFill>
              <a:effectLst/>
              <a:latin typeface="+mn-lt"/>
              <a:ea typeface="+mn-ea"/>
              <a:cs typeface="+mn-cs"/>
            </a:endParaRP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25</a:t>
            </a:fld>
            <a:endParaRPr lang="en-GB" dirty="0"/>
          </a:p>
        </p:txBody>
      </p:sp>
    </p:spTree>
    <p:extLst>
      <p:ext uri="{BB962C8B-B14F-4D97-AF65-F5344CB8AC3E}">
        <p14:creationId xmlns:p14="http://schemas.microsoft.com/office/powerpoint/2010/main" val="3163842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smtClean="0"/>
              <a:t>Sparse</a:t>
            </a:r>
            <a:r>
              <a:rPr lang="cs-CZ" dirty="0" smtClean="0"/>
              <a:t> data – řídká data, nebo 00h</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26</a:t>
            </a:fld>
            <a:endParaRPr lang="en-GB" dirty="0"/>
          </a:p>
        </p:txBody>
      </p:sp>
    </p:spTree>
    <p:extLst>
      <p:ext uri="{BB962C8B-B14F-4D97-AF65-F5344CB8AC3E}">
        <p14:creationId xmlns:p14="http://schemas.microsoft.com/office/powerpoint/2010/main" val="348016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AFF4 má 2 vrstvy</a:t>
            </a:r>
            <a:r>
              <a:rPr lang="cs-CZ" baseline="0" dirty="0" smtClean="0"/>
              <a:t> – jednu stejnou jako E01 (bit </a:t>
            </a:r>
            <a:r>
              <a:rPr lang="cs-CZ" baseline="0" dirty="0" err="1" smtClean="0"/>
              <a:t>stream</a:t>
            </a:r>
            <a:r>
              <a:rPr lang="cs-CZ" baseline="0" dirty="0" smtClean="0"/>
              <a:t>) a druhou </a:t>
            </a:r>
            <a:r>
              <a:rPr lang="cs-CZ" baseline="0" dirty="0" err="1" smtClean="0"/>
              <a:t>virtualizační</a:t>
            </a:r>
            <a:r>
              <a:rPr lang="cs-CZ" baseline="0" dirty="0" smtClean="0"/>
              <a:t> blokový model (</a:t>
            </a:r>
            <a:r>
              <a:rPr lang="cs-CZ" baseline="0" dirty="0" err="1" smtClean="0"/>
              <a:t>virtual</a:t>
            </a:r>
            <a:r>
              <a:rPr lang="cs-CZ" baseline="0" dirty="0" smtClean="0"/>
              <a:t> </a:t>
            </a:r>
            <a:r>
              <a:rPr lang="cs-CZ" baseline="0" dirty="0" err="1" smtClean="0"/>
              <a:t>screen</a:t>
            </a:r>
            <a:r>
              <a:rPr lang="cs-CZ" baseline="0" dirty="0" smtClean="0"/>
              <a:t>, disk-</a:t>
            </a:r>
            <a:r>
              <a:rPr lang="cs-CZ" baseline="0" dirty="0" err="1" smtClean="0"/>
              <a:t>representation</a:t>
            </a:r>
            <a:r>
              <a:rPr lang="cs-CZ" baseline="0" dirty="0" smtClean="0"/>
              <a:t>)</a:t>
            </a:r>
          </a:p>
          <a:p>
            <a:endParaRPr lang="cs-CZ"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27</a:t>
            </a:fld>
            <a:endParaRPr lang="en-GB" dirty="0"/>
          </a:p>
        </p:txBody>
      </p:sp>
    </p:spTree>
    <p:extLst>
      <p:ext uri="{BB962C8B-B14F-4D97-AF65-F5344CB8AC3E}">
        <p14:creationId xmlns:p14="http://schemas.microsoft.com/office/powerpoint/2010/main" val="2362286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AFF4 ukládá </a:t>
            </a:r>
            <a:r>
              <a:rPr lang="cs-CZ" dirty="0" err="1" smtClean="0"/>
              <a:t>imigovaný</a:t>
            </a:r>
            <a:r>
              <a:rPr lang="cs-CZ" dirty="0" smtClean="0"/>
              <a:t> disk jako řadu stránek nebo segmentů, což umožňuje komprimaci obrazu a významné úspory</a:t>
            </a:r>
            <a:r>
              <a:rPr lang="cs-CZ" baseline="0" dirty="0" smtClean="0"/>
              <a:t> místa. Navíc je ukládá nelineárně - s</a:t>
            </a:r>
            <a:r>
              <a:rPr lang="cs-CZ" dirty="0" smtClean="0"/>
              <a:t>běr dat s vyšší hodnotou dříve, ostatní později (</a:t>
            </a:r>
            <a:r>
              <a:rPr lang="cs-CZ" dirty="0" err="1" smtClean="0"/>
              <a:t>volume</a:t>
            </a:r>
            <a:r>
              <a:rPr lang="cs-CZ" dirty="0" smtClean="0"/>
              <a:t> and </a:t>
            </a:r>
            <a:r>
              <a:rPr lang="cs-CZ" dirty="0" err="1" smtClean="0"/>
              <a:t>filesystem</a:t>
            </a:r>
            <a:r>
              <a:rPr lang="cs-CZ" dirty="0" smtClean="0"/>
              <a:t> </a:t>
            </a:r>
            <a:r>
              <a:rPr lang="cs-CZ" dirty="0" err="1" smtClean="0"/>
              <a:t>metadata</a:t>
            </a:r>
            <a:r>
              <a:rPr lang="cs-CZ" dirty="0" smtClean="0"/>
              <a:t> </a:t>
            </a:r>
            <a:r>
              <a:rPr lang="cs-CZ" dirty="0" err="1" smtClean="0"/>
              <a:t>first</a:t>
            </a:r>
            <a:r>
              <a:rPr lang="cs-CZ" dirty="0" smtClean="0"/>
              <a:t>)</a:t>
            </a:r>
          </a:p>
          <a:p>
            <a:endParaRPr lang="cs-CZ" dirty="0" smtClean="0"/>
          </a:p>
          <a:p>
            <a:r>
              <a:rPr lang="cs-CZ" dirty="0" smtClean="0"/>
              <a:t>Bílé</a:t>
            </a:r>
            <a:r>
              <a:rPr lang="cs-CZ" baseline="0" dirty="0" smtClean="0"/>
              <a:t> bloky </a:t>
            </a:r>
            <a:r>
              <a:rPr lang="cs-CZ" dirty="0" smtClean="0"/>
              <a:t>00h</a:t>
            </a:r>
            <a:r>
              <a:rPr lang="cs-CZ" baseline="0" dirty="0" smtClean="0"/>
              <a:t> </a:t>
            </a:r>
            <a:r>
              <a:rPr lang="cs-CZ" dirty="0" smtClean="0"/>
              <a:t>nekomprimujeme a neukládáme do komprimovaného </a:t>
            </a:r>
            <a:r>
              <a:rPr lang="cs-CZ" dirty="0" err="1" smtClean="0"/>
              <a:t>blockstreamu</a:t>
            </a:r>
            <a:r>
              <a:rPr lang="cs-CZ" dirty="0" smtClean="0"/>
              <a:t>; co děláme, je, že je syntetizujeme za běhu jako bloky nul. Je to</a:t>
            </a:r>
            <a:r>
              <a:rPr lang="cs-CZ" baseline="0" dirty="0" smtClean="0"/>
              <a:t> </a:t>
            </a:r>
            <a:r>
              <a:rPr lang="cs-CZ" dirty="0" smtClean="0"/>
              <a:t>reprezentace velké oblasti řídkých bloků,</a:t>
            </a:r>
            <a:r>
              <a:rPr lang="cs-CZ" baseline="0" dirty="0" smtClean="0"/>
              <a:t> která v obrazu zabere </a:t>
            </a:r>
            <a:r>
              <a:rPr lang="cs-CZ" dirty="0" smtClean="0"/>
              <a:t>pouze několika bytů. Podobně můžeme reprezentovat oblasti, o kterých nevíme. Pokud se tedy například zabýváme obrazem APFS s </a:t>
            </a:r>
            <a:r>
              <a:rPr lang="cs-CZ" dirty="0" err="1" smtClean="0"/>
              <a:t>fůzí</a:t>
            </a:r>
            <a:r>
              <a:rPr lang="cs-CZ" baseline="0" dirty="0" smtClean="0"/>
              <a:t> (</a:t>
            </a:r>
            <a:r>
              <a:rPr lang="cs-CZ" baseline="0" dirty="0" err="1" smtClean="0"/>
              <a:t>MacOS</a:t>
            </a:r>
            <a:r>
              <a:rPr lang="cs-CZ" baseline="0" dirty="0" smtClean="0"/>
              <a:t> – používá rychlý a pomalý disk, ty střídá podle potřeby</a:t>
            </a:r>
            <a:r>
              <a:rPr lang="cs-CZ" dirty="0" smtClean="0"/>
              <a:t>, jsou tam spousty prázdných</a:t>
            </a:r>
            <a:r>
              <a:rPr lang="cs-CZ" baseline="0" dirty="0" smtClean="0"/>
              <a:t> míst)</a:t>
            </a:r>
            <a:r>
              <a:rPr lang="cs-CZ" dirty="0" smtClean="0"/>
              <a:t>, který má prázdné místo v hodnotě čtyř </a:t>
            </a:r>
            <a:r>
              <a:rPr lang="cs-CZ" dirty="0" err="1" smtClean="0"/>
              <a:t>exabajtů</a:t>
            </a:r>
            <a:r>
              <a:rPr lang="cs-CZ" dirty="0" smtClean="0"/>
              <a:t>, můžeme to reprezentovat jako neznámý prostor. </a:t>
            </a:r>
          </a:p>
          <a:p>
            <a:endParaRPr lang="cs-CZ" dirty="0" smtClean="0"/>
          </a:p>
          <a:p>
            <a:r>
              <a:rPr lang="cs-CZ" dirty="0" smtClean="0"/>
              <a:t>Vše</a:t>
            </a:r>
            <a:r>
              <a:rPr lang="cs-CZ" baseline="0" dirty="0" smtClean="0"/>
              <a:t> ukládáme do</a:t>
            </a:r>
            <a:r>
              <a:rPr lang="cs-CZ" dirty="0" smtClean="0"/>
              <a:t> mapy a zajišťujeme</a:t>
            </a:r>
            <a:r>
              <a:rPr lang="cs-CZ" baseline="0" dirty="0" smtClean="0"/>
              <a:t> </a:t>
            </a:r>
          </a:p>
          <a:p>
            <a:r>
              <a:rPr lang="cs-CZ" dirty="0" smtClean="0"/>
              <a:t>proud virtuálních bloků, který nám ukazuje, kam daný blok patří ve virtuálním adresním prostoru.</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28</a:t>
            </a:fld>
            <a:endParaRPr lang="en-GB" dirty="0"/>
          </a:p>
        </p:txBody>
      </p:sp>
    </p:spTree>
    <p:extLst>
      <p:ext uri="{BB962C8B-B14F-4D97-AF65-F5344CB8AC3E}">
        <p14:creationId xmlns:p14="http://schemas.microsoft.com/office/powerpoint/2010/main" val="1483543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Tvoříme</a:t>
            </a:r>
            <a:r>
              <a:rPr lang="cs-CZ" baseline="0" dirty="0" smtClean="0"/>
              <a:t> </a:t>
            </a:r>
            <a:r>
              <a:rPr lang="cs-CZ" baseline="0" dirty="0" err="1" smtClean="0"/>
              <a:t>hashe</a:t>
            </a:r>
            <a:r>
              <a:rPr lang="cs-CZ" baseline="0" dirty="0" smtClean="0"/>
              <a:t> jednotlivých bloků – </a:t>
            </a:r>
            <a:r>
              <a:rPr lang="cs-CZ" baseline="0" dirty="0" err="1" smtClean="0"/>
              <a:t>Blockh</a:t>
            </a:r>
            <a:r>
              <a:rPr lang="cs-CZ" baseline="0" dirty="0" smtClean="0"/>
              <a:t> </a:t>
            </a:r>
            <a:r>
              <a:rPr lang="cs-CZ" baseline="0" dirty="0" err="1" smtClean="0"/>
              <a:t>Haches</a:t>
            </a:r>
            <a:endParaRPr lang="cs-CZ" baseline="0" dirty="0" smtClean="0"/>
          </a:p>
          <a:p>
            <a:r>
              <a:rPr lang="cs-CZ" baseline="0" dirty="0" smtClean="0"/>
              <a:t>Tento blok také </a:t>
            </a:r>
            <a:r>
              <a:rPr lang="cs-CZ" baseline="0" dirty="0" err="1" smtClean="0"/>
              <a:t>hasujeme</a:t>
            </a:r>
            <a:r>
              <a:rPr lang="cs-CZ" baseline="0" dirty="0" smtClean="0"/>
              <a:t> – </a:t>
            </a:r>
            <a:r>
              <a:rPr lang="cs-CZ" baseline="0" dirty="0" err="1" smtClean="0"/>
              <a:t>BlockHashes</a:t>
            </a:r>
            <a:r>
              <a:rPr lang="cs-CZ" baseline="0" dirty="0" smtClean="0"/>
              <a:t> </a:t>
            </a:r>
            <a:r>
              <a:rPr lang="cs-CZ" baseline="0" dirty="0" err="1" smtClean="0"/>
              <a:t>Hash</a:t>
            </a:r>
            <a:endParaRPr lang="cs-CZ" baseline="0" dirty="0" smtClean="0"/>
          </a:p>
          <a:p>
            <a:r>
              <a:rPr lang="cs-CZ" baseline="0" dirty="0" smtClean="0"/>
              <a:t>Vytvoříme </a:t>
            </a:r>
            <a:r>
              <a:rPr lang="cs-CZ" baseline="0" dirty="0" err="1" smtClean="0"/>
              <a:t>hash</a:t>
            </a:r>
            <a:r>
              <a:rPr lang="cs-CZ" baseline="0" dirty="0" smtClean="0"/>
              <a:t> virtuální mapy – Map </a:t>
            </a:r>
            <a:r>
              <a:rPr lang="cs-CZ" baseline="0" dirty="0" err="1" smtClean="0"/>
              <a:t>Hash</a:t>
            </a:r>
            <a:endParaRPr lang="cs-CZ" baseline="0" dirty="0" smtClean="0"/>
          </a:p>
          <a:p>
            <a:endParaRPr lang="cs-CZ"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cs-CZ" baseline="0" dirty="0" err="1" smtClean="0"/>
              <a:t>BlockHashes</a:t>
            </a:r>
            <a:r>
              <a:rPr lang="cs-CZ" baseline="0" dirty="0" smtClean="0"/>
              <a:t> </a:t>
            </a:r>
            <a:r>
              <a:rPr lang="cs-CZ" baseline="0" dirty="0" err="1" smtClean="0"/>
              <a:t>Hash</a:t>
            </a:r>
            <a:r>
              <a:rPr lang="cs-CZ" baseline="0" dirty="0" smtClean="0"/>
              <a:t> + Map </a:t>
            </a:r>
            <a:r>
              <a:rPr lang="cs-CZ" baseline="0" dirty="0" err="1" smtClean="0"/>
              <a:t>Hash</a:t>
            </a:r>
            <a:r>
              <a:rPr lang="cs-CZ" baseline="0" dirty="0" smtClean="0"/>
              <a:t> = </a:t>
            </a:r>
            <a:r>
              <a:rPr lang="cs-CZ" baseline="0" dirty="0" err="1" smtClean="0"/>
              <a:t>Block</a:t>
            </a:r>
            <a:r>
              <a:rPr lang="cs-CZ" baseline="0" dirty="0" smtClean="0"/>
              <a:t> Map </a:t>
            </a:r>
            <a:r>
              <a:rPr lang="cs-CZ" baseline="0" dirty="0" err="1" smtClean="0"/>
              <a:t>Hash</a:t>
            </a:r>
            <a:endParaRPr lang="cs-CZ"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cs-CZ"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cs-CZ" baseline="0" dirty="0" smtClean="0"/>
              <a:t>Tím se vyhneme zdlouhavému </a:t>
            </a:r>
            <a:r>
              <a:rPr lang="cs-CZ" baseline="0" dirty="0" err="1" smtClean="0"/>
              <a:t>hashování</a:t>
            </a:r>
            <a:r>
              <a:rPr lang="cs-CZ" baseline="0" dirty="0" smtClean="0"/>
              <a:t> prázdných míst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cs-CZ" u="sng" baseline="0" dirty="0" smtClean="0"/>
              <a:t>Pokud ale máme plný disk, pak si tímto formátem nepomůžeme.</a:t>
            </a: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29</a:t>
            </a:fld>
            <a:endParaRPr lang="en-GB" dirty="0"/>
          </a:p>
        </p:txBody>
      </p:sp>
    </p:spTree>
    <p:extLst>
      <p:ext uri="{BB962C8B-B14F-4D97-AF65-F5344CB8AC3E}">
        <p14:creationId xmlns:p14="http://schemas.microsoft.com/office/powerpoint/2010/main" val="1211694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Table 1 compares the sizes of </a:t>
            </a:r>
            <a:r>
              <a:rPr lang="en-US" sz="1200" b="1" i="0" u="none" strike="noStrike" kern="1200" baseline="0" dirty="0" smtClean="0">
                <a:solidFill>
                  <a:schemeClr val="tx1"/>
                </a:solidFill>
                <a:latin typeface="+mn-lt"/>
                <a:ea typeface="+mn-ea"/>
                <a:cs typeface="+mn-cs"/>
              </a:rPr>
              <a:t>AFF </a:t>
            </a:r>
            <a:r>
              <a:rPr lang="cs-CZ" sz="1200" b="1" i="0" u="none" strike="noStrike" kern="1200" baseline="0" dirty="0" smtClean="0">
                <a:solidFill>
                  <a:schemeClr val="tx1"/>
                </a:solidFill>
                <a:latin typeface="+mn-lt"/>
                <a:ea typeface="+mn-ea"/>
                <a:cs typeface="+mn-cs"/>
              </a:rPr>
              <a:t>(verze 1?) </a:t>
            </a:r>
            <a:r>
              <a:rPr lang="en-US" sz="1200" b="1" i="0" u="none" strike="noStrike" kern="1200" baseline="0" dirty="0" smtClean="0">
                <a:solidFill>
                  <a:schemeClr val="tx1"/>
                </a:solidFill>
                <a:latin typeface="+mn-lt"/>
                <a:ea typeface="+mn-ea"/>
                <a:cs typeface="+mn-cs"/>
              </a:rPr>
              <a:t>and </a:t>
            </a:r>
            <a:r>
              <a:rPr lang="en-US" sz="1200" b="1" i="0" u="none" strike="noStrike" kern="1200" baseline="0" dirty="0" err="1" smtClean="0">
                <a:solidFill>
                  <a:schemeClr val="tx1"/>
                </a:solidFill>
                <a:latin typeface="+mn-lt"/>
                <a:ea typeface="+mn-ea"/>
                <a:cs typeface="+mn-cs"/>
              </a:rPr>
              <a:t>EnCase</a:t>
            </a:r>
            <a:r>
              <a:rPr lang="en-US" sz="1200" b="1" i="0" u="none" strike="noStrike" kern="1200" baseline="0" dirty="0" smtClean="0">
                <a:solidFill>
                  <a:schemeClr val="tx1"/>
                </a:solidFill>
                <a:latin typeface="+mn-lt"/>
                <a:ea typeface="+mn-ea"/>
                <a:cs typeface="+mn-cs"/>
              </a:rPr>
              <a:t> images of a 6 GB hard</a:t>
            </a:r>
            <a:r>
              <a:rPr lang="cs-CZ" sz="1200" b="1" i="0" u="none" strike="noStrike" kern="1200" baseline="0" dirty="0" smtClean="0">
                <a:solidFill>
                  <a:schemeClr val="tx1"/>
                </a:solidFill>
                <a:latin typeface="+mn-lt"/>
                <a:ea typeface="+mn-ea"/>
                <a:cs typeface="+mn-cs"/>
              </a:rPr>
              <a:t> </a:t>
            </a:r>
            <a:r>
              <a:rPr lang="en-US" sz="1200" b="1" i="0" u="none" strike="noStrike" kern="1200" baseline="0" dirty="0" smtClean="0">
                <a:solidFill>
                  <a:schemeClr val="tx1"/>
                </a:solidFill>
                <a:latin typeface="+mn-lt"/>
                <a:ea typeface="+mn-ea"/>
                <a:cs typeface="+mn-cs"/>
              </a:rPr>
              <a:t>drive.</a:t>
            </a:r>
            <a:r>
              <a:rPr lang="en-US" sz="1200" b="0" i="0" u="none" strike="noStrike" kern="1200" baseline="0" dirty="0" smtClean="0">
                <a:solidFill>
                  <a:schemeClr val="tx1"/>
                </a:solidFill>
                <a:latin typeface="+mn-lt"/>
                <a:ea typeface="+mn-ea"/>
                <a:cs typeface="+mn-cs"/>
              </a:rPr>
              <a:t> </a:t>
            </a:r>
            <a:endParaRPr lang="cs-CZ"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hard drive was </a:t>
            </a:r>
            <a:r>
              <a:rPr lang="cs-CZ" sz="1200" b="0" i="0" u="none" strike="noStrike" kern="1200" baseline="0" dirty="0" err="1" smtClean="0">
                <a:solidFill>
                  <a:schemeClr val="tx1"/>
                </a:solidFill>
                <a:latin typeface="+mn-lt"/>
                <a:ea typeface="+mn-ea"/>
                <a:cs typeface="+mn-cs"/>
              </a:rPr>
              <a:t>fi</a:t>
            </a:r>
            <a:r>
              <a:rPr lang="en-US" sz="1200" b="0" i="0" u="none" strike="noStrike" kern="1200" baseline="0" dirty="0" err="1" smtClean="0">
                <a:solidFill>
                  <a:schemeClr val="tx1"/>
                </a:solidFill>
                <a:latin typeface="+mn-lt"/>
                <a:ea typeface="+mn-ea"/>
                <a:cs typeface="+mn-cs"/>
              </a:rPr>
              <a:t>lled</a:t>
            </a:r>
            <a:r>
              <a:rPr lang="en-US" sz="1200" b="0" i="0" u="none" strike="noStrike" kern="1200" baseline="0" dirty="0" smtClean="0">
                <a:solidFill>
                  <a:schemeClr val="tx1"/>
                </a:solidFill>
                <a:latin typeface="+mn-lt"/>
                <a:ea typeface="+mn-ea"/>
                <a:cs typeface="+mn-cs"/>
              </a:rPr>
              <a:t> with: </a:t>
            </a:r>
            <a:endParaRPr lang="cs-CZ" sz="1200" b="0" i="0" u="none" strike="noStrike" kern="1200" baseline="0" dirty="0" smtClean="0">
              <a:solidFill>
                <a:schemeClr val="tx1"/>
              </a:solidFill>
              <a:latin typeface="+mn-lt"/>
              <a:ea typeface="+mn-ea"/>
              <a:cs typeface="+mn-cs"/>
            </a:endParaRPr>
          </a:p>
          <a:p>
            <a:pPr marL="285750" indent="-285750">
              <a:buAutoNum type="romanLcParenBoth"/>
            </a:pPr>
            <a:r>
              <a:rPr lang="en-US" sz="1200" b="0" i="0" u="none" strike="noStrike" kern="1200" baseline="0" dirty="0" smtClean="0">
                <a:solidFill>
                  <a:schemeClr val="tx1"/>
                </a:solidFill>
                <a:latin typeface="+mn-lt"/>
                <a:ea typeface="+mn-ea"/>
                <a:cs typeface="+mn-cs"/>
              </a:rPr>
              <a:t>all zeroes, </a:t>
            </a:r>
            <a:endParaRPr lang="cs-CZ" sz="1200" b="0" i="0" u="none" strike="noStrike" kern="1200" baseline="0" dirty="0" smtClean="0">
              <a:solidFill>
                <a:schemeClr val="tx1"/>
              </a:solidFill>
              <a:latin typeface="+mn-lt"/>
              <a:ea typeface="+mn-ea"/>
              <a:cs typeface="+mn-cs"/>
            </a:endParaRPr>
          </a:p>
          <a:p>
            <a:pPr marL="285750" indent="-285750">
              <a:buAutoNum type="romanLcParenBoth"/>
            </a:pPr>
            <a:r>
              <a:rPr lang="en-US" sz="1200" b="0" i="0" u="none" strike="noStrike" kern="1200" baseline="0" dirty="0" smtClean="0">
                <a:solidFill>
                  <a:schemeClr val="tx1"/>
                </a:solidFill>
                <a:latin typeface="+mn-lt"/>
                <a:ea typeface="+mn-ea"/>
                <a:cs typeface="+mn-cs"/>
              </a:rPr>
              <a:t>the complete</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works of William Shakespeare repeated approximately 1200 times, and</a:t>
            </a:r>
            <a:endParaRPr lang="cs-CZ" sz="1200" b="0" i="0" u="none" strike="noStrike" kern="1200" baseline="0" dirty="0" smtClean="0">
              <a:solidFill>
                <a:schemeClr val="tx1"/>
              </a:solidFill>
              <a:latin typeface="+mn-lt"/>
              <a:ea typeface="+mn-ea"/>
              <a:cs typeface="+mn-cs"/>
            </a:endParaRPr>
          </a:p>
          <a:p>
            <a:pPr marL="285750" indent="-285750">
              <a:buAutoNum type="romanLcParenBoth"/>
            </a:pPr>
            <a:r>
              <a:rPr lang="en-US" sz="1200" b="0" i="0" u="none" strike="noStrike" kern="1200" baseline="0" dirty="0" smtClean="0">
                <a:solidFill>
                  <a:schemeClr val="tx1"/>
                </a:solidFill>
                <a:latin typeface="+mn-lt"/>
                <a:ea typeface="+mn-ea"/>
                <a:cs typeface="+mn-cs"/>
              </a:rPr>
              <a:t>random data. </a:t>
            </a:r>
            <a:endParaRPr lang="cs-CZ" sz="1200" b="0" i="0" u="none" strike="noStrike" kern="1200" baseline="0" dirty="0" smtClean="0">
              <a:solidFill>
                <a:schemeClr val="tx1"/>
              </a:solidFill>
              <a:latin typeface="+mn-lt"/>
              <a:ea typeface="+mn-ea"/>
              <a:cs typeface="+mn-cs"/>
            </a:endParaRPr>
          </a:p>
          <a:p>
            <a:endParaRPr lang="cs-CZ"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AFF used </a:t>
            </a:r>
            <a:r>
              <a:rPr lang="en-US" sz="1200" b="0" i="0" u="none" strike="noStrike" kern="1200" baseline="0" dirty="0" err="1" smtClean="0">
                <a:solidFill>
                  <a:schemeClr val="tx1"/>
                </a:solidFill>
                <a:latin typeface="+mn-lt"/>
                <a:ea typeface="+mn-ea"/>
                <a:cs typeface="+mn-cs"/>
              </a:rPr>
              <a:t>gzip</a:t>
            </a:r>
            <a:r>
              <a:rPr lang="en-US" sz="1200" b="0" i="0" u="none" strike="noStrike" kern="1200" baseline="0" dirty="0" smtClean="0">
                <a:solidFill>
                  <a:schemeClr val="tx1"/>
                </a:solidFill>
                <a:latin typeface="+mn-lt"/>
                <a:ea typeface="+mn-ea"/>
                <a:cs typeface="+mn-cs"/>
              </a:rPr>
              <a:t> compression performed at levels 1</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6 and 9 </a:t>
            </a:r>
            <a:r>
              <a:rPr lang="cs-CZ" sz="1200" b="0" i="0" u="none" strike="noStrike" kern="1200" baseline="0" dirty="0" smtClean="0">
                <a:solidFill>
                  <a:schemeClr val="tx1"/>
                </a:solidFill>
                <a:latin typeface="+mn-lt"/>
                <a:ea typeface="+mn-ea"/>
                <a:cs typeface="+mn-cs"/>
              </a:rPr>
              <a:t>(</a:t>
            </a:r>
            <a:r>
              <a:rPr lang="en-US" sz="1200" b="0" i="0" u="none" strike="noStrike" kern="1200" baseline="0" dirty="0" smtClean="0">
                <a:solidFill>
                  <a:schemeClr val="tx1"/>
                </a:solidFill>
                <a:latin typeface="+mn-lt"/>
                <a:ea typeface="+mn-ea"/>
                <a:cs typeface="+mn-cs"/>
              </a:rPr>
              <a:t>with </a:t>
            </a:r>
            <a:r>
              <a:rPr lang="en-US" sz="1200" b="0" i="0" u="none" strike="noStrike" kern="1200" baseline="0" dirty="0" err="1" smtClean="0">
                <a:solidFill>
                  <a:schemeClr val="tx1"/>
                </a:solidFill>
                <a:latin typeface="+mn-lt"/>
                <a:ea typeface="+mn-ea"/>
                <a:cs typeface="+mn-cs"/>
              </a:rPr>
              <a:t>aimage</a:t>
            </a:r>
            <a:r>
              <a:rPr lang="en-US" sz="1200" b="0" i="0" u="none" strike="noStrike" kern="1200" baseline="0" dirty="0" smtClean="0">
                <a:solidFill>
                  <a:schemeClr val="tx1"/>
                </a:solidFill>
                <a:latin typeface="+mn-lt"/>
                <a:ea typeface="+mn-ea"/>
                <a:cs typeface="+mn-cs"/>
              </a:rPr>
              <a:t> -X1, -X6 and -X9 options</a:t>
            </a:r>
            <a:r>
              <a:rPr lang="cs-CZ" sz="1200" b="0" i="0" u="none" strike="noStrike" kern="1200" baseline="0" dirty="0" smtClean="0">
                <a:solidFill>
                  <a:schemeClr val="tx1"/>
                </a:solidFill>
                <a:latin typeface="+mn-lt"/>
                <a:ea typeface="+mn-ea"/>
                <a:cs typeface="+mn-cs"/>
              </a:rPr>
              <a:t>)</a:t>
            </a:r>
          </a:p>
          <a:p>
            <a:r>
              <a:rPr lang="en-US" sz="1200" b="0" i="0" u="none" strike="noStrike" kern="1200" baseline="0" dirty="0" err="1" smtClean="0">
                <a:solidFill>
                  <a:schemeClr val="tx1"/>
                </a:solidFill>
                <a:latin typeface="+mn-lt"/>
                <a:ea typeface="+mn-ea"/>
                <a:cs typeface="+mn-cs"/>
              </a:rPr>
              <a:t>EnCase</a:t>
            </a:r>
            <a:r>
              <a:rPr lang="en-US" sz="1200" b="0" i="0" u="none" strike="noStrike" kern="1200" baseline="0" dirty="0" smtClean="0">
                <a:solidFill>
                  <a:schemeClr val="tx1"/>
                </a:solidFill>
                <a:latin typeface="+mn-lt"/>
                <a:ea typeface="+mn-ea"/>
                <a:cs typeface="+mn-cs"/>
              </a:rPr>
              <a:t> compression</a:t>
            </a:r>
            <a:r>
              <a:rPr lang="cs-CZ" sz="1200" b="0" i="0" u="none" strike="noStrike" kern="1200" baseline="0" dirty="0" smtClean="0">
                <a:solidFill>
                  <a:schemeClr val="tx1"/>
                </a:solidFill>
                <a:latin typeface="+mn-lt"/>
                <a:ea typeface="+mn-ea"/>
                <a:cs typeface="+mn-cs"/>
              </a:rPr>
              <a:t> </a:t>
            </a:r>
            <a:r>
              <a:rPr lang="en-US" sz="1200" b="0" i="0" u="none" strike="noStrike" kern="1200" baseline="0" dirty="0" smtClean="0">
                <a:solidFill>
                  <a:schemeClr val="tx1"/>
                </a:solidFill>
                <a:latin typeface="+mn-lt"/>
                <a:ea typeface="+mn-ea"/>
                <a:cs typeface="+mn-cs"/>
              </a:rPr>
              <a:t>was performed using the Good and Best levels.</a:t>
            </a:r>
            <a:endParaRPr lang="cs-CZ" sz="1200" b="0" i="0" u="none" strike="noStrike" kern="1200" baseline="0" dirty="0" smtClean="0">
              <a:solidFill>
                <a:schemeClr val="tx1"/>
              </a:solidFill>
              <a:latin typeface="+mn-lt"/>
              <a:ea typeface="+mn-ea"/>
              <a:cs typeface="+mn-cs"/>
            </a:endParaRPr>
          </a:p>
          <a:p>
            <a:endParaRPr lang="cs-CZ"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AFF has </a:t>
            </a:r>
            <a:r>
              <a:rPr lang="cs-CZ" sz="1200" b="0" i="0" kern="1200" dirty="0" err="1" smtClean="0">
                <a:solidFill>
                  <a:schemeClr val="tx1"/>
                </a:solidFill>
                <a:effectLst/>
                <a:latin typeface="+mn-lt"/>
                <a:ea typeface="+mn-ea"/>
                <a:cs typeface="+mn-cs"/>
              </a:rPr>
              <a:t>this</a:t>
            </a:r>
            <a:r>
              <a:rPr lang="cs-CZ"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benefits over the popular </a:t>
            </a:r>
            <a:r>
              <a:rPr lang="en-GB" sz="1200" b="0" i="0" kern="1200" dirty="0" err="1" smtClean="0">
                <a:solidFill>
                  <a:schemeClr val="tx1"/>
                </a:solidFill>
                <a:effectLst/>
                <a:latin typeface="+mn-lt"/>
                <a:ea typeface="+mn-ea"/>
                <a:cs typeface="+mn-cs"/>
              </a:rPr>
              <a:t>EnCase</a:t>
            </a:r>
            <a:r>
              <a:rPr lang="en-GB" sz="1200" b="0" i="0" kern="1200" dirty="0" smtClean="0">
                <a:solidFill>
                  <a:schemeClr val="tx1"/>
                </a:solidFill>
                <a:effectLst/>
                <a:latin typeface="+mn-lt"/>
                <a:ea typeface="+mn-ea"/>
                <a:cs typeface="+mn-cs"/>
              </a:rPr>
              <a:t> format; </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kern="1200" dirty="0" smtClean="0">
                <a:solidFill>
                  <a:schemeClr val="tx1"/>
                </a:solidFill>
                <a:effectLst/>
                <a:latin typeface="+mn-lt"/>
                <a:ea typeface="+mn-ea"/>
                <a:cs typeface="+mn-cs"/>
              </a:rPr>
              <a:t>+</a:t>
            </a:r>
            <a:r>
              <a:rPr lang="cs-CZ"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it is more flexible because it allows more extensive metadata to be stored with an image; </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kern="120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and it is more efficient, because AFF images consume less disk space than </a:t>
            </a:r>
            <a:r>
              <a:rPr lang="en-GB" sz="1200" b="0" i="0" kern="1200" dirty="0" err="1" smtClean="0">
                <a:solidFill>
                  <a:schemeClr val="tx1"/>
                </a:solidFill>
                <a:effectLst/>
                <a:latin typeface="+mn-lt"/>
                <a:ea typeface="+mn-ea"/>
                <a:cs typeface="+mn-cs"/>
              </a:rPr>
              <a:t>EnCase</a:t>
            </a:r>
            <a:r>
              <a:rPr lang="en-GB" sz="1200" b="0" i="0" kern="1200" dirty="0" smtClean="0">
                <a:solidFill>
                  <a:schemeClr val="tx1"/>
                </a:solidFill>
                <a:effectLst/>
                <a:latin typeface="+mn-lt"/>
                <a:ea typeface="+mn-ea"/>
                <a:cs typeface="+mn-cs"/>
              </a:rPr>
              <a:t> images of the same disk.</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faster</a:t>
            </a:r>
            <a:r>
              <a:rPr lang="cs-CZ" sz="1200" b="0" i="0" kern="1200" dirty="0" smtClean="0">
                <a:solidFill>
                  <a:schemeClr val="tx1"/>
                </a:solidFill>
                <a:effectLst/>
                <a:latin typeface="+mn-lt"/>
                <a:ea typeface="+mn-ea"/>
                <a:cs typeface="+mn-cs"/>
              </a:rPr>
              <a:t> </a:t>
            </a: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30</a:t>
            </a:fld>
            <a:endParaRPr lang="en-GB" dirty="0"/>
          </a:p>
        </p:txBody>
      </p:sp>
    </p:spTree>
    <p:extLst>
      <p:ext uri="{BB962C8B-B14F-4D97-AF65-F5344CB8AC3E}">
        <p14:creationId xmlns:p14="http://schemas.microsoft.com/office/powerpoint/2010/main" val="1894239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AFF4-L: A Scalable Open Logical Evidence Container</a:t>
            </a:r>
            <a:r>
              <a:rPr lang="cs-CZ" sz="1200" b="0" i="0" kern="1200" dirty="0" smtClean="0">
                <a:solidFill>
                  <a:schemeClr val="tx1"/>
                </a:solidFill>
                <a:effectLst/>
                <a:latin typeface="+mn-lt"/>
                <a:ea typeface="+mn-ea"/>
                <a:cs typeface="+mn-cs"/>
              </a:rPr>
              <a:t>:</a:t>
            </a:r>
            <a:endParaRPr lang="cs-CZ" dirty="0" smtClean="0"/>
          </a:p>
          <a:p>
            <a:r>
              <a:rPr lang="cs-CZ" dirty="0" smtClean="0"/>
              <a:t>https://www.sciencedirect.com/science/article/pii/S1742287619301653</a:t>
            </a: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31</a:t>
            </a:fld>
            <a:endParaRPr lang="en-GB" dirty="0"/>
          </a:p>
        </p:txBody>
      </p:sp>
    </p:spTree>
    <p:extLst>
      <p:ext uri="{BB962C8B-B14F-4D97-AF65-F5344CB8AC3E}">
        <p14:creationId xmlns:p14="http://schemas.microsoft.com/office/powerpoint/2010/main" val="2951483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kern="1200" dirty="0" smtClean="0">
                <a:solidFill>
                  <a:schemeClr val="tx1"/>
                </a:solidFill>
                <a:effectLst/>
                <a:latin typeface="+mn-lt"/>
                <a:ea typeface="+mn-ea"/>
                <a:cs typeface="+mn-cs"/>
              </a:rPr>
              <a:t>Typický pevný</a:t>
            </a:r>
            <a:r>
              <a:rPr lang="cs-CZ" sz="1200" b="0" kern="1200" baseline="0" dirty="0" smtClean="0">
                <a:solidFill>
                  <a:schemeClr val="tx1"/>
                </a:solidFill>
                <a:effectLst/>
                <a:latin typeface="+mn-lt"/>
                <a:ea typeface="+mn-ea"/>
                <a:cs typeface="+mn-cs"/>
              </a:rPr>
              <a:t> </a:t>
            </a:r>
            <a:r>
              <a:rPr lang="cs-CZ" sz="1200" b="0" kern="1200" dirty="0" smtClean="0">
                <a:solidFill>
                  <a:schemeClr val="tx1"/>
                </a:solidFill>
                <a:effectLst/>
                <a:latin typeface="+mn-lt"/>
                <a:ea typeface="+mn-ea"/>
                <a:cs typeface="+mn-cs"/>
              </a:rPr>
              <a:t>disk počítače</a:t>
            </a:r>
            <a:r>
              <a:rPr lang="cs-CZ" sz="1200" b="0" kern="1200" baseline="0" dirty="0" smtClean="0">
                <a:solidFill>
                  <a:schemeClr val="tx1"/>
                </a:solidFill>
                <a:effectLst/>
                <a:latin typeface="+mn-lt"/>
                <a:ea typeface="+mn-ea"/>
                <a:cs typeface="+mn-cs"/>
              </a:rPr>
              <a:t> - </a:t>
            </a:r>
            <a:r>
              <a:rPr lang="cs-CZ" sz="1200" b="0" kern="1200" dirty="0" smtClean="0">
                <a:solidFill>
                  <a:schemeClr val="tx1"/>
                </a:solidFill>
                <a:effectLst/>
                <a:latin typeface="+mn-lt"/>
                <a:ea typeface="+mn-ea"/>
                <a:cs typeface="+mn-cs"/>
              </a:rPr>
              <a:t>volné místo a </a:t>
            </a:r>
            <a:r>
              <a:rPr lang="cs-CZ" sz="1200" b="0" kern="1200" dirty="0" err="1" smtClean="0">
                <a:solidFill>
                  <a:schemeClr val="tx1"/>
                </a:solidFill>
                <a:effectLst/>
                <a:latin typeface="+mn-lt"/>
                <a:ea typeface="+mn-ea"/>
                <a:cs typeface="+mn-cs"/>
              </a:rPr>
              <a:t>komprimovatelná</a:t>
            </a:r>
            <a:r>
              <a:rPr lang="cs-CZ" sz="1200" b="0" kern="1200" dirty="0" smtClean="0">
                <a:solidFill>
                  <a:schemeClr val="tx1"/>
                </a:solidFill>
                <a:effectLst/>
                <a:latin typeface="+mn-lt"/>
                <a:ea typeface="+mn-ea"/>
                <a:cs typeface="+mn-cs"/>
              </a:rPr>
              <a:t> data (vysoká kvalita obrázků, videí atd.). Nicméně komprese může zabrat</a:t>
            </a:r>
            <a:r>
              <a:rPr lang="cs-CZ" sz="1200" b="0" kern="1200" baseline="0" dirty="0" smtClean="0">
                <a:solidFill>
                  <a:schemeClr val="tx1"/>
                </a:solidFill>
                <a:effectLst/>
                <a:latin typeface="+mn-lt"/>
                <a:ea typeface="+mn-ea"/>
                <a:cs typeface="+mn-cs"/>
              </a:rPr>
              <a:t> dost času, i když máte rychlé disky, omezující je výkon procesoru.</a:t>
            </a:r>
          </a:p>
          <a:p>
            <a:endParaRPr lang="cs-CZ" sz="1200" b="0" kern="1200" dirty="0" smtClean="0">
              <a:solidFill>
                <a:schemeClr val="tx1"/>
              </a:solidFill>
              <a:effectLst/>
              <a:latin typeface="+mn-lt"/>
              <a:ea typeface="+mn-ea"/>
              <a:cs typeface="+mn-cs"/>
            </a:endParaRPr>
          </a:p>
          <a:p>
            <a:r>
              <a:rPr lang="cs-CZ" sz="1200" b="0" i="0" kern="1200" dirty="0" smtClean="0">
                <a:solidFill>
                  <a:schemeClr val="tx1"/>
                </a:solidFill>
                <a:effectLst/>
                <a:latin typeface="+mn-lt"/>
                <a:ea typeface="+mn-ea"/>
                <a:cs typeface="+mn-cs"/>
              </a:rPr>
              <a:t>-</a:t>
            </a:r>
            <a:r>
              <a:rPr lang="cs-CZ" sz="1200" b="0" i="0" kern="1200" baseline="0" dirty="0" smtClean="0">
                <a:solidFill>
                  <a:schemeClr val="tx1"/>
                </a:solidFill>
                <a:effectLst/>
                <a:latin typeface="+mn-lt"/>
                <a:ea typeface="+mn-ea"/>
                <a:cs typeface="+mn-cs"/>
              </a:rPr>
              <a:t> </a:t>
            </a:r>
            <a:r>
              <a:rPr lang="cs-CZ" sz="1200" b="0" i="0" kern="1200" dirty="0" smtClean="0">
                <a:solidFill>
                  <a:schemeClr val="tx1"/>
                </a:solidFill>
                <a:effectLst/>
                <a:latin typeface="+mn-lt"/>
                <a:ea typeface="+mn-ea"/>
                <a:cs typeface="+mn-cs"/>
              </a:rPr>
              <a:t>pokud jsou původní data již komprimována, úspora místa nebude příliš velká. </a:t>
            </a:r>
          </a:p>
          <a:p>
            <a:r>
              <a:rPr lang="cs-CZ" sz="1200" b="0" i="0" kern="1200" dirty="0" smtClean="0">
                <a:solidFill>
                  <a:schemeClr val="tx1"/>
                </a:solidFill>
                <a:effectLst/>
                <a:latin typeface="+mn-lt"/>
                <a:ea typeface="+mn-ea"/>
                <a:cs typeface="+mn-cs"/>
              </a:rPr>
              <a:t>- proces komprese/dekomprese není zdarma – je s tím spojena režie. To bude znamenat menší výkon. Tato ztráta výkonu může stát za to, pokud dosahujete 50% úspory místa, ale pokud je váš disk plný již zkomprimovaných dat, vaše úspora místa se tomuto číslu nepřiblíží.</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Co je obvykle obsaženo na pevném disku z DVR  (</a:t>
            </a:r>
            <a:r>
              <a:rPr lang="cs-CZ" sz="1200" b="0" i="0" kern="1200" dirty="0" err="1" smtClean="0">
                <a:solidFill>
                  <a:schemeClr val="tx1"/>
                </a:solidFill>
                <a:effectLst/>
                <a:latin typeface="+mn-lt"/>
                <a:ea typeface="+mn-ea"/>
                <a:cs typeface="+mn-cs"/>
              </a:rPr>
              <a:t>digital</a:t>
            </a:r>
            <a:r>
              <a:rPr lang="cs-CZ" sz="1200" b="0" i="0" kern="1200" dirty="0" smtClean="0">
                <a:solidFill>
                  <a:schemeClr val="tx1"/>
                </a:solidFill>
                <a:effectLst/>
                <a:latin typeface="+mn-lt"/>
                <a:ea typeface="+mn-ea"/>
                <a:cs typeface="+mn-cs"/>
              </a:rPr>
              <a:t> video </a:t>
            </a:r>
            <a:r>
              <a:rPr lang="cs-CZ" sz="1200" b="0" i="0" kern="1200" dirty="0" err="1" smtClean="0">
                <a:solidFill>
                  <a:schemeClr val="tx1"/>
                </a:solidFill>
                <a:effectLst/>
                <a:latin typeface="+mn-lt"/>
                <a:ea typeface="+mn-ea"/>
                <a:cs typeface="+mn-cs"/>
              </a:rPr>
              <a:t>recorder</a:t>
            </a:r>
            <a:r>
              <a:rPr lang="cs-CZ" sz="1200" b="0" i="0" kern="1200" dirty="0" smtClean="0">
                <a:solidFill>
                  <a:schemeClr val="tx1"/>
                </a:solidFill>
                <a:effectLst/>
                <a:latin typeface="+mn-lt"/>
                <a:ea typeface="+mn-ea"/>
                <a:cs typeface="+mn-cs"/>
              </a:rPr>
              <a:t>) - </a:t>
            </a:r>
            <a:r>
              <a:rPr lang="cs-CZ" sz="1200" b="0" i="0" kern="1200" baseline="0" dirty="0" smtClean="0">
                <a:solidFill>
                  <a:schemeClr val="tx1"/>
                </a:solidFill>
                <a:effectLst/>
                <a:latin typeface="+mn-lt"/>
                <a:ea typeface="+mn-ea"/>
                <a:cs typeface="+mn-cs"/>
              </a:rPr>
              <a:t> záznamy z kamer</a:t>
            </a:r>
            <a:r>
              <a:rPr lang="cs-CZ" sz="1200" b="0" kern="1200" dirty="0" smtClean="0">
                <a:solidFill>
                  <a:schemeClr val="tx1"/>
                </a:solidFill>
                <a:effectLst/>
                <a:latin typeface="+mn-lt"/>
                <a:ea typeface="+mn-ea"/>
                <a:cs typeface="+mn-cs"/>
              </a:rPr>
              <a:t>. Obvykle je zda málo nebo žádné volné místo. Zařízení obecně běží 24/7 a neustále se přepisují.  Data jsou navíc silně komprimována (ztrátovými technologiemi jako H.264 a JPEG).</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500GB DVR disk, plný</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E01 defaultní komprese 6</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Hledání „UNFINDABLE“ v</a:t>
            </a:r>
            <a:r>
              <a:rPr lang="cs-CZ" sz="1200" b="0" kern="1200" baseline="0" dirty="0" smtClean="0">
                <a:solidFill>
                  <a:schemeClr val="tx1"/>
                </a:solidFill>
                <a:effectLst/>
                <a:latin typeface="+mn-lt"/>
                <a:ea typeface="+mn-ea"/>
                <a:cs typeface="+mn-cs"/>
              </a:rPr>
              <a:t> obrazech otevřených v </a:t>
            </a:r>
            <a:r>
              <a:rPr lang="cs-CZ" sz="1200" b="0" kern="1200" baseline="0" dirty="0" err="1" smtClean="0">
                <a:solidFill>
                  <a:schemeClr val="tx1"/>
                </a:solidFill>
                <a:effectLst/>
                <a:latin typeface="+mn-lt"/>
                <a:ea typeface="+mn-ea"/>
                <a:cs typeface="+mn-cs"/>
              </a:rPr>
              <a:t>hexaeditoru</a:t>
            </a:r>
            <a:endParaRPr lang="cs-CZ" sz="1200" b="0" kern="1200" dirty="0" smtClean="0">
              <a:solidFill>
                <a:schemeClr val="tx1"/>
              </a:solidFill>
              <a:effectLst/>
              <a:latin typeface="+mn-lt"/>
              <a:ea typeface="+mn-ea"/>
              <a:cs typeface="+mn-cs"/>
            </a:endParaRP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32</a:t>
            </a:fld>
            <a:endParaRPr lang="en-GB" dirty="0"/>
          </a:p>
        </p:txBody>
      </p:sp>
    </p:spTree>
    <p:extLst>
      <p:ext uri="{BB962C8B-B14F-4D97-AF65-F5344CB8AC3E}">
        <p14:creationId xmlns:p14="http://schemas.microsoft.com/office/powerpoint/2010/main" val="509931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1" i="0" kern="1200" dirty="0" smtClean="0">
                <a:solidFill>
                  <a:schemeClr val="tx1"/>
                </a:solidFill>
                <a:effectLst/>
                <a:latin typeface="+mn-lt"/>
                <a:ea typeface="+mn-ea"/>
                <a:cs typeface="+mn-cs"/>
              </a:rPr>
              <a:t>RAID</a:t>
            </a:r>
            <a:r>
              <a:rPr lang="en-US" sz="1200" b="0" i="0" kern="1200" dirty="0" smtClean="0">
                <a:solidFill>
                  <a:schemeClr val="tx1"/>
                </a:solidFill>
                <a:effectLst/>
                <a:latin typeface="+mn-lt"/>
                <a:ea typeface="+mn-ea"/>
                <a:cs typeface="+mn-cs"/>
              </a:rPr>
              <a:t> (Redundant Array of Independent Disks) </a:t>
            </a:r>
            <a:endParaRPr lang="cs-CZ" sz="1200" b="0" i="0" kern="1200" dirty="0" smtClean="0">
              <a:solidFill>
                <a:schemeClr val="tx1"/>
              </a:solidFill>
              <a:effectLst/>
              <a:latin typeface="+mn-lt"/>
              <a:ea typeface="+mn-ea"/>
              <a:cs typeface="+mn-cs"/>
            </a:endParaRPr>
          </a:p>
          <a:p>
            <a:r>
              <a:rPr lang="en-US" dirty="0" smtClean="0"/>
              <a:t>In reality, due to the nature of a RAID systems operation, the apparent </a:t>
            </a:r>
            <a:r>
              <a:rPr lang="en-US" b="1" dirty="0" smtClean="0"/>
              <a:t>accuracy of disk images can be impacted.</a:t>
            </a:r>
            <a:r>
              <a:rPr lang="en-US" dirty="0" smtClean="0"/>
              <a:t> For example</a:t>
            </a:r>
            <a:r>
              <a:rPr lang="en-US" u="sng" dirty="0" smtClean="0"/>
              <a:t>, if a RAID is imaged through the hardware controller the resulting image will most likely be different than if each participating hard drive is imaged separately. This is true regardless of the type of RAID used. </a:t>
            </a:r>
            <a:endParaRPr lang="cs-CZ" u="sng" dirty="0" smtClean="0"/>
          </a:p>
          <a:p>
            <a:endParaRPr lang="cs-CZ" dirty="0" smtClean="0"/>
          </a:p>
          <a:p>
            <a:r>
              <a:rPr lang="en-US" dirty="0" smtClean="0"/>
              <a:t>In the most common case, where a multi-disk array (RAID-0, RAID-5) is imaged, the data is spread across all participating drives (recall RAID-1 makes each drive an identical copy).</a:t>
            </a:r>
            <a:r>
              <a:rPr lang="en-US" u="sng" dirty="0" smtClean="0"/>
              <a:t> If the drives are imaged separately, the individual drive hashes will have little resemblance to the original RAID volume. Likewise, if the RAID is imaged as a constructed and intact volume (i.e. through the RAID controller), the resulting hash will be different when compared to the hashes of each individual drive. </a:t>
            </a:r>
            <a:endParaRPr lang="cs-CZ" u="sng" dirty="0" smtClean="0"/>
          </a:p>
          <a:p>
            <a:endParaRPr lang="cs-CZ" dirty="0" smtClean="0"/>
          </a:p>
          <a:p>
            <a:r>
              <a:rPr lang="en-US" dirty="0" smtClean="0"/>
              <a:t>Even in the case of a </a:t>
            </a:r>
            <a:r>
              <a:rPr lang="en-US" b="1" u="none" dirty="0" smtClean="0"/>
              <a:t>RAID-1 (drive mirroring</a:t>
            </a:r>
            <a:r>
              <a:rPr lang="en-US" dirty="0" smtClean="0"/>
              <a:t>), where all data placed on the drives is replicated across all participating drives; there are potential problems with accuracy. If only the data partition is hashed bit-bit, each drive will hash the same—assuming both drives used in the mirror were forensically wiped before being attached to the RAID-1 mirror. However, whole </a:t>
            </a:r>
            <a:r>
              <a:rPr lang="en-US" u="sng" dirty="0" smtClean="0"/>
              <a:t>disk hashes will not match, as the RAID places some unique information on each participating drive that will cause the hashes to differ</a:t>
            </a:r>
            <a:r>
              <a:rPr lang="en-US" dirty="0" smtClean="0"/>
              <a:t>. </a:t>
            </a:r>
            <a:endParaRPr lang="cs-CZ" dirty="0" smtClean="0"/>
          </a:p>
          <a:p>
            <a:endParaRPr lang="cs-CZ" dirty="0" smtClean="0"/>
          </a:p>
          <a:p>
            <a:r>
              <a:rPr lang="cs-CZ" b="1" dirty="0" smtClean="0"/>
              <a:t>Musí se dělat image každého disku zvlášť</a:t>
            </a:r>
            <a:r>
              <a:rPr lang="cs-CZ" b="1" baseline="0" dirty="0" smtClean="0"/>
              <a:t> a pak použít forenzní SW na rekonstrukci RAID. Nebo </a:t>
            </a:r>
            <a:r>
              <a:rPr lang="cs-CZ" b="1" baseline="0" dirty="0" err="1" smtClean="0"/>
              <a:t>používát</a:t>
            </a:r>
            <a:r>
              <a:rPr lang="cs-CZ" b="1" baseline="0" dirty="0" smtClean="0"/>
              <a:t> forenzní SW, který RAID podporuje.</a:t>
            </a:r>
          </a:p>
          <a:p>
            <a:r>
              <a:rPr lang="en-US" sz="1200" b="0" i="0" u="none" strike="noStrike" kern="1200" baseline="0" dirty="0" smtClean="0">
                <a:solidFill>
                  <a:schemeClr val="tx1"/>
                </a:solidFill>
                <a:latin typeface="+mn-lt"/>
                <a:ea typeface="+mn-ea"/>
                <a:cs typeface="+mn-cs"/>
              </a:rPr>
              <a:t>The Impact of RAID on Disk Imaging</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Steve</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Mead</a:t>
            </a:r>
            <a:r>
              <a:rPr lang="cs-CZ" sz="1200" b="0" i="0" u="none" strike="noStrike" kern="1200" baseline="0" dirty="0" smtClean="0">
                <a:solidFill>
                  <a:schemeClr val="tx1"/>
                </a:solidFill>
                <a:latin typeface="+mn-lt"/>
                <a:ea typeface="+mn-ea"/>
                <a:cs typeface="+mn-cs"/>
              </a:rPr>
              <a:t>, </a:t>
            </a:r>
            <a:r>
              <a:rPr lang="cs-CZ" sz="1200" b="0" i="1" u="none" strike="noStrike" kern="1200" baseline="0" dirty="0" smtClean="0">
                <a:solidFill>
                  <a:schemeClr val="tx1"/>
                </a:solidFill>
                <a:latin typeface="+mn-lt"/>
                <a:ea typeface="+mn-ea"/>
                <a:cs typeface="+mn-cs"/>
              </a:rPr>
              <a:t>Software </a:t>
            </a:r>
            <a:r>
              <a:rPr lang="cs-CZ" sz="1200" b="0" i="1" u="none" strike="noStrike" kern="1200" baseline="0" dirty="0" err="1" smtClean="0">
                <a:solidFill>
                  <a:schemeClr val="tx1"/>
                </a:solidFill>
                <a:latin typeface="+mn-lt"/>
                <a:ea typeface="+mn-ea"/>
                <a:cs typeface="+mn-cs"/>
              </a:rPr>
              <a:t>Diagnostics</a:t>
            </a:r>
            <a:r>
              <a:rPr lang="cs-CZ" sz="1200" b="0" i="1" u="none" strike="noStrike" kern="1200" baseline="0" dirty="0" smtClean="0">
                <a:solidFill>
                  <a:schemeClr val="tx1"/>
                </a:solidFill>
                <a:latin typeface="+mn-lt"/>
                <a:ea typeface="+mn-ea"/>
                <a:cs typeface="+mn-cs"/>
              </a:rPr>
              <a:t> &amp; </a:t>
            </a:r>
            <a:r>
              <a:rPr lang="cs-CZ" sz="1200" b="0" i="1" u="none" strike="noStrike" kern="1200" baseline="0" dirty="0" err="1" smtClean="0">
                <a:solidFill>
                  <a:schemeClr val="tx1"/>
                </a:solidFill>
                <a:latin typeface="+mn-lt"/>
                <a:ea typeface="+mn-ea"/>
                <a:cs typeface="+mn-cs"/>
              </a:rPr>
              <a:t>Conformance</a:t>
            </a:r>
            <a:r>
              <a:rPr lang="cs-CZ" sz="1200" b="0" i="1" u="none" strike="noStrike" kern="1200" baseline="0" dirty="0" smtClean="0">
                <a:solidFill>
                  <a:schemeClr val="tx1"/>
                </a:solidFill>
                <a:latin typeface="+mn-lt"/>
                <a:ea typeface="+mn-ea"/>
                <a:cs typeface="+mn-cs"/>
              </a:rPr>
              <a:t> </a:t>
            </a:r>
            <a:r>
              <a:rPr lang="cs-CZ" sz="1200" b="0" i="1" u="none" strike="noStrike" kern="1200" baseline="0" dirty="0" err="1" smtClean="0">
                <a:solidFill>
                  <a:schemeClr val="tx1"/>
                </a:solidFill>
                <a:latin typeface="+mn-lt"/>
                <a:ea typeface="+mn-ea"/>
                <a:cs typeface="+mn-cs"/>
              </a:rPr>
              <a:t>Testing</a:t>
            </a:r>
            <a:r>
              <a:rPr lang="cs-CZ" sz="1200" b="0" i="1" u="none" strike="noStrike" kern="1200" baseline="0" dirty="0" smtClean="0">
                <a:solidFill>
                  <a:schemeClr val="tx1"/>
                </a:solidFill>
                <a:latin typeface="+mn-lt"/>
                <a:ea typeface="+mn-ea"/>
                <a:cs typeface="+mn-cs"/>
              </a:rPr>
              <a:t> </a:t>
            </a:r>
            <a:r>
              <a:rPr lang="cs-CZ" sz="1200" b="0" i="1" u="none" strike="noStrike" kern="1200" baseline="0" dirty="0" err="1" smtClean="0">
                <a:solidFill>
                  <a:schemeClr val="tx1"/>
                </a:solidFill>
                <a:latin typeface="+mn-lt"/>
                <a:ea typeface="+mn-ea"/>
                <a:cs typeface="+mn-cs"/>
              </a:rPr>
              <a:t>Division</a:t>
            </a:r>
            <a:r>
              <a:rPr lang="cs-CZ" sz="1200" b="0" i="1" u="none" strike="noStrike" kern="1200" baseline="0" dirty="0" smtClean="0">
                <a:solidFill>
                  <a:schemeClr val="tx1"/>
                </a:solidFill>
                <a:latin typeface="+mn-lt"/>
                <a:ea typeface="+mn-ea"/>
                <a:cs typeface="+mn-cs"/>
              </a:rPr>
              <a:t>, ITL, </a:t>
            </a:r>
            <a:r>
              <a:rPr lang="en-US" sz="1200" b="0" i="1" u="none" strike="noStrike" kern="1200" baseline="0" dirty="0" smtClean="0">
                <a:solidFill>
                  <a:schemeClr val="tx1"/>
                </a:solidFill>
                <a:latin typeface="+mn-lt"/>
                <a:ea typeface="+mn-ea"/>
                <a:cs typeface="+mn-cs"/>
              </a:rPr>
              <a:t>National Institute of Standards and Technology</a:t>
            </a:r>
            <a:endParaRPr lang="cs-CZ" dirty="0" smtClean="0"/>
          </a:p>
          <a:p>
            <a:endParaRPr lang="cs-CZ" b="1" dirty="0" smtClean="0"/>
          </a:p>
          <a:p>
            <a:r>
              <a:rPr lang="cs-CZ" b="1" dirty="0" smtClean="0"/>
              <a:t>Šifrování</a:t>
            </a:r>
          </a:p>
          <a:p>
            <a:r>
              <a:rPr lang="cs-CZ" dirty="0" smtClean="0"/>
              <a:t>Musíme mít heslo,</a:t>
            </a:r>
            <a:r>
              <a:rPr lang="cs-CZ" baseline="0" dirty="0" smtClean="0"/>
              <a:t> jinak je velmi časově náročné zkoušet lámání hesel.</a:t>
            </a:r>
            <a:endParaRPr lang="cs-CZ" dirty="0" smtClean="0"/>
          </a:p>
          <a:p>
            <a:endParaRPr lang="cs-CZ" dirty="0" smtClean="0"/>
          </a:p>
          <a:p>
            <a:r>
              <a:rPr lang="en-US" sz="1200" b="1" i="0" kern="1200" dirty="0" smtClean="0">
                <a:solidFill>
                  <a:schemeClr val="tx1"/>
                </a:solidFill>
                <a:effectLst/>
                <a:latin typeface="+mn-lt"/>
                <a:ea typeface="+mn-ea"/>
                <a:cs typeface="+mn-cs"/>
              </a:rPr>
              <a:t>Apple</a:t>
            </a:r>
            <a:r>
              <a:rPr lang="en-US" sz="1200" b="0" i="0" kern="1200" dirty="0" smtClean="0">
                <a:solidFill>
                  <a:schemeClr val="tx1"/>
                </a:solidFill>
                <a:effectLst/>
                <a:latin typeface="+mn-lt"/>
                <a:ea typeface="+mn-ea"/>
                <a:cs typeface="+mn-cs"/>
              </a:rPr>
              <a:t> devices with this M1 and T2 encryption chips have encryption enabled by default, so digital forensic investigators cannot freely collect data and physical images from these Macs. With this increased security on M1 and T2 chipsets, the investigator must have the user admin password.</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34</a:t>
            </a:fld>
            <a:endParaRPr lang="en-GB" dirty="0"/>
          </a:p>
        </p:txBody>
      </p:sp>
    </p:spTree>
    <p:extLst>
      <p:ext uri="{BB962C8B-B14F-4D97-AF65-F5344CB8AC3E}">
        <p14:creationId xmlns:p14="http://schemas.microsoft.com/office/powerpoint/2010/main" val="2629105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b="1" dirty="0" smtClean="0"/>
              <a:t>FAT</a:t>
            </a:r>
            <a:r>
              <a:rPr lang="cs-CZ" dirty="0" smtClean="0"/>
              <a:t> </a:t>
            </a:r>
            <a:r>
              <a:rPr lang="cs-CZ" b="0" dirty="0" smtClean="0"/>
              <a:t>(</a:t>
            </a:r>
            <a:r>
              <a:rPr lang="cs-CZ" sz="1200" b="0" i="0" kern="1200" dirty="0" err="1" smtClean="0">
                <a:solidFill>
                  <a:schemeClr val="tx1"/>
                </a:solidFill>
                <a:effectLst/>
                <a:latin typeface="+mn-lt"/>
                <a:ea typeface="+mn-ea"/>
                <a:cs typeface="+mn-cs"/>
              </a:rPr>
              <a:t>File</a:t>
            </a: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Allocation</a:t>
            </a:r>
            <a:r>
              <a:rPr lang="cs-CZ" sz="1200" b="0" i="0" kern="1200" dirty="0" smtClean="0">
                <a:solidFill>
                  <a:schemeClr val="tx1"/>
                </a:solidFill>
                <a:effectLst/>
                <a:latin typeface="+mn-lt"/>
                <a:ea typeface="+mn-ea"/>
                <a:cs typeface="+mn-cs"/>
              </a:rPr>
              <a:t> Table)</a:t>
            </a:r>
            <a:endParaRPr lang="cs-CZ"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When a file is deleted, the system replaces the first character of the filename with the hex code hex E5 and </a:t>
            </a:r>
            <a:r>
              <a:rPr lang="en-GB" sz="1200" kern="1200" dirty="0" err="1" smtClean="0">
                <a:solidFill>
                  <a:schemeClr val="tx1"/>
                </a:solidFill>
                <a:effectLst/>
                <a:latin typeface="+mn-lt"/>
                <a:ea typeface="+mn-ea"/>
                <a:cs typeface="+mn-cs"/>
              </a:rPr>
              <a:t>unallocates</a:t>
            </a:r>
            <a:r>
              <a:rPr lang="en-GB" sz="1200" kern="1200" dirty="0" smtClean="0">
                <a:solidFill>
                  <a:schemeClr val="tx1"/>
                </a:solidFill>
                <a:effectLst/>
                <a:latin typeface="+mn-lt"/>
                <a:ea typeface="+mn-ea"/>
                <a:cs typeface="+mn-cs"/>
              </a:rPr>
              <a:t> the files clusters in FAT table</a:t>
            </a:r>
            <a:r>
              <a:rPr lang="en-GB" sz="1200" b="1" kern="1200" dirty="0" smtClean="0">
                <a:solidFill>
                  <a:schemeClr val="tx1"/>
                </a:solidFill>
                <a:effectLst/>
                <a:latin typeface="+mn-lt"/>
                <a:ea typeface="+mn-ea"/>
                <a:cs typeface="+mn-cs"/>
              </a:rPr>
              <a:t>. </a:t>
            </a:r>
            <a:r>
              <a:rPr lang="en-GB" sz="1200" b="1" u="sng" kern="1200" dirty="0" smtClean="0">
                <a:solidFill>
                  <a:schemeClr val="tx1"/>
                </a:solidFill>
                <a:effectLst/>
                <a:latin typeface="+mn-lt"/>
                <a:ea typeface="+mn-ea"/>
                <a:cs typeface="+mn-cs"/>
              </a:rPr>
              <a:t>Windows system does not remove the contents of that file until the cluster is used or overwritten by new files</a:t>
            </a:r>
            <a:r>
              <a:rPr lang="en-GB" sz="1200" kern="1200" dirty="0" smtClean="0">
                <a:solidFill>
                  <a:schemeClr val="tx1"/>
                </a:solidFill>
                <a:effectLst/>
                <a:latin typeface="+mn-lt"/>
                <a:ea typeface="+mn-ea"/>
                <a:cs typeface="+mn-cs"/>
              </a:rPr>
              <a:t>. If the directory entry information is available, we still can find the first cluster for the file. </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If that  “.” and “..” are found in a cluster, it is very likely that you'll find an old directory or portion of a directory since each directory contains just two subdirectories. </a:t>
            </a:r>
            <a:endParaRPr lang="cs-CZ" sz="1200" kern="1200" dirty="0" smtClean="0">
              <a:solidFill>
                <a:schemeClr val="tx1"/>
              </a:solidFill>
              <a:effectLst/>
              <a:latin typeface="+mn-lt"/>
              <a:ea typeface="+mn-ea"/>
              <a:cs typeface="+mn-cs"/>
            </a:endParaRPr>
          </a:p>
          <a:p>
            <a:endParaRPr lang="cs-CZ" dirty="0" smtClean="0"/>
          </a:p>
          <a:p>
            <a:endParaRPr lang="cs-CZ" dirty="0" smtClean="0"/>
          </a:p>
          <a:p>
            <a:r>
              <a:rPr lang="cs-CZ" b="1" dirty="0" smtClean="0"/>
              <a:t>NTFS</a:t>
            </a:r>
            <a:r>
              <a:rPr lang="cs-CZ" dirty="0" smtClean="0"/>
              <a:t> </a:t>
            </a:r>
            <a:r>
              <a:rPr lang="cs-CZ" sz="1200" b="0" kern="1200" dirty="0" smtClean="0">
                <a:solidFill>
                  <a:schemeClr val="tx1"/>
                </a:solidFill>
                <a:effectLst/>
                <a:latin typeface="+mn-lt"/>
                <a:ea typeface="+mn-ea"/>
                <a:cs typeface="+mn-cs"/>
              </a:rPr>
              <a:t>(</a:t>
            </a:r>
            <a:r>
              <a:rPr lang="cs-CZ" sz="1200" b="0" i="0" kern="1200" dirty="0" smtClean="0">
                <a:solidFill>
                  <a:schemeClr val="tx1"/>
                </a:solidFill>
                <a:effectLst/>
                <a:latin typeface="+mn-lt"/>
                <a:ea typeface="+mn-ea"/>
                <a:cs typeface="+mn-cs"/>
              </a:rPr>
              <a:t>New Technology </a:t>
            </a:r>
            <a:r>
              <a:rPr lang="cs-CZ" sz="1200" b="0" i="0" kern="1200" dirty="0" err="1" smtClean="0">
                <a:solidFill>
                  <a:schemeClr val="tx1"/>
                </a:solidFill>
                <a:effectLst/>
                <a:latin typeface="+mn-lt"/>
                <a:ea typeface="+mn-ea"/>
                <a:cs typeface="+mn-cs"/>
              </a:rPr>
              <a:t>File</a:t>
            </a: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System</a:t>
            </a:r>
            <a:r>
              <a:rPr lang="cs-CZ" sz="1200" b="0" i="0" kern="1200" dirty="0" smtClean="0">
                <a:solidFill>
                  <a:schemeClr val="tx1"/>
                </a:solidFill>
                <a:effectLst/>
                <a:latin typeface="+mn-lt"/>
                <a:ea typeface="+mn-ea"/>
                <a:cs typeface="+mn-cs"/>
              </a:rPr>
              <a:t>)</a:t>
            </a:r>
          </a:p>
          <a:p>
            <a:r>
              <a:rPr lang="cs-CZ" sz="1200" b="0" kern="1200" dirty="0" smtClean="0">
                <a:solidFill>
                  <a:schemeClr val="tx1"/>
                </a:solidFill>
                <a:effectLst/>
                <a:latin typeface="+mn-lt"/>
                <a:ea typeface="+mn-ea"/>
                <a:cs typeface="+mn-cs"/>
              </a:rPr>
              <a:t>(</a:t>
            </a:r>
            <a:r>
              <a:rPr lang="en-GB" sz="1200" b="0" kern="1200" dirty="0" smtClean="0">
                <a:solidFill>
                  <a:schemeClr val="tx1"/>
                </a:solidFill>
                <a:effectLst/>
                <a:latin typeface="+mn-lt"/>
                <a:ea typeface="+mn-ea"/>
                <a:cs typeface="+mn-cs"/>
              </a:rPr>
              <a:t>cluster references in the bitmap file are changed to zero.</a:t>
            </a:r>
            <a:r>
              <a:rPr lang="cs-CZ" sz="1200" b="0" kern="1200" dirty="0" smtClean="0">
                <a:solidFill>
                  <a:schemeClr val="tx1"/>
                </a:solidFill>
                <a:effectLst/>
                <a:latin typeface="+mn-lt"/>
                <a:ea typeface="+mn-ea"/>
                <a:cs typeface="+mn-cs"/>
              </a:rPr>
              <a:t>)</a:t>
            </a:r>
            <a:r>
              <a:rPr lang="en-GB" sz="1200" b="0" kern="1200" dirty="0" smtClean="0">
                <a:solidFill>
                  <a:schemeClr val="tx1"/>
                </a:solidFill>
                <a:effectLst/>
                <a:latin typeface="+mn-lt"/>
                <a:ea typeface="+mn-ea"/>
                <a:cs typeface="+mn-cs"/>
              </a:rPr>
              <a:t>The MFT record for that file is marked for deletion. That is the flag for allocation status is set to zero. The index entry for the file is removed from its parent's MFT. Consequently, in $root, the index entries below it will be moved up, overwriting the deleted entry. Therefore, in NTFS, it is common for a deleted file to lose its parent folder's information. </a:t>
            </a:r>
            <a:r>
              <a:rPr lang="en-GB" sz="1200" b="1" u="sng" kern="1200" dirty="0" smtClean="0">
                <a:solidFill>
                  <a:schemeClr val="tx1"/>
                </a:solidFill>
                <a:effectLst/>
                <a:latin typeface="+mn-lt"/>
                <a:ea typeface="+mn-ea"/>
                <a:cs typeface="+mn-cs"/>
              </a:rPr>
              <a:t>As well as the clusters holding the file data have not been reallocated to other file, a segment of the file is still recoverable</a:t>
            </a:r>
            <a:r>
              <a:rPr lang="en-GB" sz="1200" b="0" kern="1200" dirty="0" smtClean="0">
                <a:solidFill>
                  <a:schemeClr val="tx1"/>
                </a:solidFill>
                <a:effectLst/>
                <a:latin typeface="+mn-lt"/>
                <a:ea typeface="+mn-ea"/>
                <a:cs typeface="+mn-cs"/>
              </a:rPr>
              <a:t>. If the </a:t>
            </a:r>
            <a:r>
              <a:rPr lang="en-GB" sz="1200" b="0" u="sng" kern="1200" dirty="0" smtClean="0">
                <a:solidFill>
                  <a:schemeClr val="tx1"/>
                </a:solidFill>
                <a:effectLst/>
                <a:latin typeface="+mn-lt"/>
                <a:ea typeface="+mn-ea"/>
                <a:cs typeface="+mn-cs"/>
              </a:rPr>
              <a:t>MFT</a:t>
            </a:r>
            <a:r>
              <a:rPr lang="en-GB" sz="1200" b="0" kern="1200" dirty="0" smtClean="0">
                <a:solidFill>
                  <a:schemeClr val="tx1"/>
                </a:solidFill>
                <a:effectLst/>
                <a:latin typeface="+mn-lt"/>
                <a:ea typeface="+mn-ea"/>
                <a:cs typeface="+mn-cs"/>
              </a:rPr>
              <a:t> record is still a variable, </a:t>
            </a:r>
            <a:r>
              <a:rPr lang="en-GB" sz="1200" b="1" u="sng" kern="1200" dirty="0" smtClean="0">
                <a:solidFill>
                  <a:schemeClr val="tx1"/>
                </a:solidFill>
                <a:effectLst/>
                <a:latin typeface="+mn-lt"/>
                <a:ea typeface="+mn-ea"/>
                <a:cs typeface="+mn-cs"/>
              </a:rPr>
              <a:t>we can possibly get all the clusters' locations to recover a file with its filename. </a:t>
            </a:r>
            <a:endParaRPr lang="cs-CZ" sz="1200" b="1" u="sng"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i="0" kern="1200" dirty="0" err="1" smtClean="0">
                <a:solidFill>
                  <a:schemeClr val="tx1"/>
                </a:solidFill>
                <a:effectLst/>
                <a:latin typeface="+mn-lt"/>
                <a:ea typeface="+mn-ea"/>
                <a:cs typeface="+mn-cs"/>
              </a:rPr>
              <a:t>ReFS</a:t>
            </a:r>
            <a:r>
              <a:rPr lang="cs-CZ" sz="1200" b="1"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Resilient</a:t>
            </a: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File</a:t>
            </a:r>
            <a:r>
              <a:rPr lang="cs-CZ" sz="1200" b="0" i="0" kern="1200" dirty="0" smtClean="0">
                <a:solidFill>
                  <a:schemeClr val="tx1"/>
                </a:solidFill>
                <a:effectLst/>
                <a:latin typeface="+mn-lt"/>
                <a:ea typeface="+mn-ea"/>
                <a:cs typeface="+mn-cs"/>
              </a:rPr>
              <a:t> Systém)</a:t>
            </a:r>
            <a:endParaRPr lang="cs-CZ" sz="1200" b="1"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Microsoft developed the </a:t>
            </a:r>
            <a:r>
              <a:rPr lang="en-US" sz="1200" b="0" i="0" kern="1200" dirty="0" err="1" smtClean="0">
                <a:solidFill>
                  <a:schemeClr val="tx1"/>
                </a:solidFill>
                <a:effectLst/>
                <a:latin typeface="+mn-lt"/>
                <a:ea typeface="+mn-ea"/>
                <a:cs typeface="+mn-cs"/>
              </a:rPr>
              <a:t>ReFS</a:t>
            </a:r>
            <a:r>
              <a:rPr lang="en-US" sz="1200" b="0" i="0"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to improve its file system, specifically in data corruption resiliency and capacity.</a:t>
            </a:r>
            <a:r>
              <a:rPr lang="cs-CZ" sz="1200" b="0" i="0" kern="1200" dirty="0" smtClean="0">
                <a:solidFill>
                  <a:schemeClr val="tx1"/>
                </a:solidFill>
                <a:effectLst/>
                <a:latin typeface="+mn-lt"/>
                <a:ea typeface="+mn-ea"/>
                <a:cs typeface="+mn-cs"/>
              </a:rPr>
              <a:t> (odolnost proti chybám a narušení</a:t>
            </a:r>
            <a:r>
              <a:rPr lang="cs-CZ" sz="1200" b="0" i="0" kern="1200" baseline="0" dirty="0" smtClean="0">
                <a:solidFill>
                  <a:schemeClr val="tx1"/>
                </a:solidFill>
                <a:effectLst/>
                <a:latin typeface="+mn-lt"/>
                <a:ea typeface="+mn-ea"/>
                <a:cs typeface="+mn-cs"/>
              </a:rPr>
              <a:t> dat)</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   </a:t>
            </a:r>
            <a:r>
              <a:rPr lang="cs-CZ" sz="1200" b="0" kern="1200" dirty="0" err="1" smtClean="0">
                <a:solidFill>
                  <a:schemeClr val="tx1"/>
                </a:solidFill>
                <a:effectLst/>
                <a:latin typeface="+mn-lt"/>
                <a:ea typeface="+mn-ea"/>
                <a:cs typeface="+mn-cs"/>
              </a:rPr>
              <a:t>Automatic</a:t>
            </a:r>
            <a:r>
              <a:rPr lang="cs-CZ" sz="1200" b="0" kern="1200" dirty="0" smtClean="0">
                <a:solidFill>
                  <a:schemeClr val="tx1"/>
                </a:solidFill>
                <a:effectLst/>
                <a:latin typeface="+mn-lt"/>
                <a:ea typeface="+mn-ea"/>
                <a:cs typeface="+mn-cs"/>
              </a:rPr>
              <a:t> integrity-</a:t>
            </a:r>
            <a:r>
              <a:rPr lang="cs-CZ" sz="1200" b="0" kern="1200" dirty="0" err="1" smtClean="0">
                <a:solidFill>
                  <a:schemeClr val="tx1"/>
                </a:solidFill>
                <a:effectLst/>
                <a:latin typeface="+mn-lt"/>
                <a:ea typeface="+mn-ea"/>
                <a:cs typeface="+mn-cs"/>
              </a:rPr>
              <a:t>checking</a:t>
            </a:r>
            <a:r>
              <a:rPr lang="cs-CZ" sz="1200" b="0" kern="1200" dirty="0" smtClean="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   </a:t>
            </a:r>
            <a:r>
              <a:rPr lang="cs-CZ" sz="1200" b="0" kern="1200" dirty="0" err="1" smtClean="0">
                <a:solidFill>
                  <a:schemeClr val="tx1"/>
                </a:solidFill>
                <a:effectLst/>
                <a:latin typeface="+mn-lt"/>
                <a:ea typeface="+mn-ea"/>
                <a:cs typeface="+mn-cs"/>
              </a:rPr>
              <a:t>Scalability</a:t>
            </a:r>
            <a:r>
              <a:rPr lang="cs-CZ" sz="1200" b="0" kern="1200" dirty="0" smtClean="0">
                <a:solidFill>
                  <a:schemeClr val="tx1"/>
                </a:solidFill>
                <a:effectLst/>
                <a:latin typeface="+mn-lt"/>
                <a:ea typeface="+mn-ea"/>
                <a:cs typeface="+mn-cs"/>
              </a:rPr>
              <a:t> and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   </a:t>
            </a:r>
            <a:r>
              <a:rPr lang="cs-CZ" sz="1200" b="0" kern="1200" dirty="0" err="1" smtClean="0">
                <a:solidFill>
                  <a:schemeClr val="tx1"/>
                </a:solidFill>
                <a:effectLst/>
                <a:latin typeface="+mn-lt"/>
                <a:ea typeface="+mn-ea"/>
                <a:cs typeface="+mn-cs"/>
              </a:rPr>
              <a:t>Storage</a:t>
            </a:r>
            <a:r>
              <a:rPr lang="cs-CZ" sz="1200" b="0" kern="1200" dirty="0" smtClean="0">
                <a:solidFill>
                  <a:schemeClr val="tx1"/>
                </a:solidFill>
                <a:effectLst/>
                <a:latin typeface="+mn-lt"/>
                <a:ea typeface="+mn-ea"/>
                <a:cs typeface="+mn-cs"/>
              </a:rPr>
              <a:t> </a:t>
            </a:r>
            <a:r>
              <a:rPr lang="cs-CZ" sz="1200" b="0" kern="1200" dirty="0" err="1" smtClean="0">
                <a:solidFill>
                  <a:schemeClr val="tx1"/>
                </a:solidFill>
                <a:effectLst/>
                <a:latin typeface="+mn-lt"/>
                <a:ea typeface="+mn-ea"/>
                <a:cs typeface="+mn-cs"/>
              </a:rPr>
              <a:t>virtualization</a:t>
            </a:r>
            <a:r>
              <a:rPr lang="cs-CZ" sz="1200" b="0" kern="1200" dirty="0" smtClean="0">
                <a:solidFill>
                  <a:schemeClr val="tx1"/>
                </a:solidFill>
                <a:effectLst/>
                <a:latin typeface="+mn-lt"/>
                <a:ea typeface="+mn-ea"/>
                <a:cs typeface="+mn-cs"/>
              </a:rPr>
              <a:t> and </a:t>
            </a:r>
            <a:r>
              <a:rPr lang="cs-CZ" sz="1200" b="0" kern="1200" dirty="0" err="1" smtClean="0">
                <a:solidFill>
                  <a:schemeClr val="tx1"/>
                </a:solidFill>
                <a:effectLst/>
                <a:latin typeface="+mn-lt"/>
                <a:ea typeface="+mn-ea"/>
                <a:cs typeface="+mn-cs"/>
              </a:rPr>
              <a:t>pooling</a:t>
            </a:r>
            <a:r>
              <a:rPr lang="cs-CZ" sz="1200" b="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Windows cannot boot from the </a:t>
            </a:r>
            <a:r>
              <a:rPr lang="en-US" sz="1200" b="0" i="0" kern="1200" dirty="0" err="1" smtClean="0">
                <a:solidFill>
                  <a:schemeClr val="tx1"/>
                </a:solidFill>
                <a:effectLst/>
                <a:latin typeface="+mn-lt"/>
                <a:ea typeface="+mn-ea"/>
                <a:cs typeface="+mn-cs"/>
              </a:rPr>
              <a:t>ReFS</a:t>
            </a:r>
            <a:endParaRPr lang="cs-CZ"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cs-CZ" sz="1200" b="0" i="0" kern="1200" baseline="0" dirty="0" smtClean="0">
                <a:solidFill>
                  <a:schemeClr val="tx1"/>
                </a:solidFill>
                <a:effectLst/>
                <a:latin typeface="+mn-lt"/>
                <a:ea typeface="+mn-ea"/>
                <a:cs typeface="+mn-cs"/>
              </a:rPr>
              <a:t>No </a:t>
            </a:r>
            <a:r>
              <a:rPr lang="en-US" sz="1200" b="0" i="0" kern="1200" baseline="0" dirty="0" smtClean="0">
                <a:solidFill>
                  <a:schemeClr val="tx1"/>
                </a:solidFill>
                <a:effectLst/>
                <a:latin typeface="+mn-lt"/>
                <a:ea typeface="+mn-ea"/>
                <a:cs typeface="+mn-cs"/>
              </a:rPr>
              <a:t>file compression, encryption, hard links, transactions and object IDs.</a:t>
            </a:r>
            <a:endParaRPr lang="cs-CZ" sz="1200" b="0" i="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smtClean="0">
                <a:solidFill>
                  <a:schemeClr val="tx1"/>
                </a:solidFill>
                <a:effectLst/>
                <a:latin typeface="+mn-lt"/>
                <a:ea typeface="+mn-ea"/>
                <a:cs typeface="+mn-cs"/>
              </a:rPr>
              <a:t>cannot convert data from the NTFS without formatting the drive.</a:t>
            </a:r>
            <a:endParaRPr lang="cs-CZ"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https://www.techtarget.com/searchwindowsserver/definition/Resilient-File-System-ReFS</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kern="1200" dirty="0" smtClean="0">
                <a:solidFill>
                  <a:schemeClr val="tx1"/>
                </a:solidFill>
                <a:effectLst/>
                <a:latin typeface="+mn-lt"/>
                <a:ea typeface="+mn-ea"/>
                <a:cs typeface="+mn-cs"/>
              </a:rPr>
              <a:t>(</a:t>
            </a:r>
            <a:r>
              <a:rPr lang="cs-CZ" dirty="0" err="1" smtClean="0"/>
              <a:t>Edx</a:t>
            </a:r>
            <a:r>
              <a:rPr lang="cs-CZ" dirty="0" smtClean="0"/>
              <a:t> 502_6)</a:t>
            </a:r>
            <a:endParaRPr lang="cs-CZ" sz="1200" b="0" kern="1200" dirty="0" smtClean="0">
              <a:solidFill>
                <a:schemeClr val="tx1"/>
              </a:solidFill>
              <a:effectLst/>
              <a:latin typeface="+mn-lt"/>
              <a:ea typeface="+mn-ea"/>
              <a:cs typeface="+mn-cs"/>
            </a:endParaRPr>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35</a:t>
            </a:fld>
            <a:endParaRPr lang="en-GB" dirty="0"/>
          </a:p>
        </p:txBody>
      </p:sp>
    </p:spTree>
    <p:extLst>
      <p:ext uri="{BB962C8B-B14F-4D97-AF65-F5344CB8AC3E}">
        <p14:creationId xmlns:p14="http://schemas.microsoft.com/office/powerpoint/2010/main" val="2805426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b="0" u="none"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7</a:t>
            </a:fld>
            <a:endParaRPr lang="en-GB" dirty="0"/>
          </a:p>
        </p:txBody>
      </p:sp>
    </p:spTree>
    <p:extLst>
      <p:ext uri="{BB962C8B-B14F-4D97-AF65-F5344CB8AC3E}">
        <p14:creationId xmlns:p14="http://schemas.microsoft.com/office/powerpoint/2010/main" val="4157776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a:t>
            </a:r>
            <a:r>
              <a:rPr lang="cs-CZ" baseline="0" dirty="0" smtClean="0"/>
              <a:t> </a:t>
            </a:r>
            <a:r>
              <a:rPr lang="cs-CZ" baseline="0" dirty="0" err="1" smtClean="0"/>
              <a:t>wipe</a:t>
            </a:r>
            <a:r>
              <a:rPr lang="cs-CZ" baseline="0" dirty="0" smtClean="0"/>
              <a:t> je většinou třeba znovu naformátovat disk, některé nástroje dělají v 1 </a:t>
            </a:r>
            <a:r>
              <a:rPr lang="cs-CZ" baseline="0" dirty="0" err="1" smtClean="0"/>
              <a:t>společeném</a:t>
            </a:r>
            <a:r>
              <a:rPr lang="cs-CZ" baseline="0" dirty="0" smtClean="0"/>
              <a:t> kroku</a:t>
            </a:r>
          </a:p>
          <a:p>
            <a:endParaRPr lang="cs-CZ" baseline="0" dirty="0" smtClean="0"/>
          </a:p>
          <a:p>
            <a:r>
              <a:rPr lang="cs-CZ" baseline="0" dirty="0" err="1" smtClean="0"/>
              <a:t>DoD</a:t>
            </a:r>
            <a:r>
              <a:rPr lang="cs-CZ" baseline="0" dirty="0" smtClean="0"/>
              <a:t> = Department </a:t>
            </a:r>
            <a:r>
              <a:rPr lang="cs-CZ" baseline="0" dirty="0" err="1" smtClean="0"/>
              <a:t>of</a:t>
            </a:r>
            <a:r>
              <a:rPr lang="cs-CZ" baseline="0" dirty="0" smtClean="0"/>
              <a:t> </a:t>
            </a:r>
            <a:r>
              <a:rPr lang="cs-CZ" baseline="0" dirty="0" err="1" smtClean="0"/>
              <a:t>Defence</a:t>
            </a:r>
            <a:r>
              <a:rPr lang="cs-CZ" baseline="0" dirty="0" smtClean="0"/>
              <a:t>, </a:t>
            </a:r>
            <a:r>
              <a:rPr lang="cs-CZ" baseline="0" dirty="0" err="1" smtClean="0"/>
              <a:t>for</a:t>
            </a:r>
            <a:r>
              <a:rPr lang="cs-CZ" baseline="0" dirty="0" smtClean="0"/>
              <a:t> </a:t>
            </a:r>
            <a:r>
              <a:rPr lang="cs-CZ" baseline="0" dirty="0" err="1" smtClean="0"/>
              <a:t>unclasified</a:t>
            </a:r>
            <a:r>
              <a:rPr lang="cs-CZ" baseline="0" dirty="0" smtClean="0"/>
              <a:t> data</a:t>
            </a:r>
          </a:p>
          <a:p>
            <a:endParaRPr lang="cs-CZ" baseline="0" dirty="0" smtClean="0"/>
          </a:p>
          <a:p>
            <a:r>
              <a:rPr lang="cs-CZ" sz="1200" b="0" i="0" u="sng" kern="1200" dirty="0" smtClean="0">
                <a:solidFill>
                  <a:schemeClr val="tx1"/>
                </a:solidFill>
                <a:effectLst/>
                <a:latin typeface="+mn-lt"/>
                <a:ea typeface="+mn-ea"/>
                <a:cs typeface="+mn-cs"/>
              </a:rPr>
              <a:t>T</a:t>
            </a:r>
            <a:r>
              <a:rPr lang="en-US" sz="1200" b="0" i="0" u="sng" kern="1200" dirty="0" smtClean="0">
                <a:solidFill>
                  <a:schemeClr val="tx1"/>
                </a:solidFill>
                <a:effectLst/>
                <a:latin typeface="+mn-lt"/>
                <a:ea typeface="+mn-ea"/>
                <a:cs typeface="+mn-cs"/>
              </a:rPr>
              <a:t>he older, lower-density technology don't apply any more</a:t>
            </a:r>
            <a:r>
              <a:rPr lang="cs-CZ" sz="1200" b="0" i="0" u="sng"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Gutmann</a:t>
            </a:r>
            <a:r>
              <a:rPr lang="en-US" sz="1200" b="0" i="0" kern="1200" dirty="0" smtClean="0">
                <a:solidFill>
                  <a:schemeClr val="tx1"/>
                </a:solidFill>
                <a:effectLst/>
                <a:latin typeface="+mn-lt"/>
                <a:ea typeface="+mn-ea"/>
                <a:cs typeface="+mn-cs"/>
              </a:rPr>
              <a:t> method </a:t>
            </a:r>
            <a:r>
              <a:rPr lang="cs-CZ" sz="1200" b="0" i="0" kern="1200" dirty="0" smtClean="0">
                <a:solidFill>
                  <a:schemeClr val="tx1"/>
                </a:solidFill>
                <a:effectLst/>
                <a:latin typeface="+mn-lt"/>
                <a:ea typeface="+mn-ea"/>
                <a:cs typeface="+mn-cs"/>
              </a:rPr>
              <a:t> (1996) </a:t>
            </a:r>
            <a:r>
              <a:rPr lang="en-US" sz="1200" b="0" i="0" kern="1200" dirty="0" smtClean="0">
                <a:solidFill>
                  <a:schemeClr val="tx1"/>
                </a:solidFill>
                <a:effectLst/>
                <a:latin typeface="+mn-lt"/>
                <a:ea typeface="+mn-ea"/>
                <a:cs typeface="+mn-cs"/>
              </a:rPr>
              <a:t>might’ve had use in its time but that no longer is the case. </a:t>
            </a:r>
            <a:r>
              <a:rPr lang="cs-CZ" sz="1200" b="0" i="0" u="sng" kern="1200" dirty="0" smtClean="0">
                <a:solidFill>
                  <a:schemeClr val="tx1"/>
                </a:solidFill>
                <a:effectLst/>
                <a:latin typeface="+mn-lt"/>
                <a:ea typeface="+mn-ea"/>
                <a:cs typeface="+mn-cs"/>
              </a:rPr>
              <a:t>M</a:t>
            </a:r>
            <a:r>
              <a:rPr lang="en-US" sz="1200" b="0" i="0" u="sng" kern="1200" dirty="0" err="1" smtClean="0">
                <a:solidFill>
                  <a:schemeClr val="tx1"/>
                </a:solidFill>
                <a:effectLst/>
                <a:latin typeface="+mn-lt"/>
                <a:ea typeface="+mn-ea"/>
                <a:cs typeface="+mn-cs"/>
              </a:rPr>
              <a:t>odern</a:t>
            </a:r>
            <a:r>
              <a:rPr lang="en-US" sz="1200" b="0" i="0" u="sng" kern="1200" dirty="0" smtClean="0">
                <a:solidFill>
                  <a:schemeClr val="tx1"/>
                </a:solidFill>
                <a:effectLst/>
                <a:latin typeface="+mn-lt"/>
                <a:ea typeface="+mn-ea"/>
                <a:cs typeface="+mn-cs"/>
              </a:rPr>
              <a:t> high-density drives</a:t>
            </a:r>
            <a:r>
              <a:rPr lang="cs-CZ" sz="1200" b="0" i="0" u="sng"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use new encoding technologies that make any data sanitation method above</a:t>
            </a:r>
            <a:r>
              <a:rPr lang="cs-CZ" sz="1200" b="0" i="0" u="sng" kern="1200" dirty="0" smtClean="0">
                <a:solidFill>
                  <a:schemeClr val="tx1"/>
                </a:solidFill>
                <a:effectLst/>
                <a:latin typeface="+mn-lt"/>
                <a:ea typeface="+mn-ea"/>
                <a:cs typeface="+mn-cs"/>
              </a:rPr>
              <a:t> </a:t>
            </a:r>
            <a:r>
              <a:rPr lang="en-US" sz="1200" b="0" i="0" u="sng" kern="1200" dirty="0" smtClean="0">
                <a:solidFill>
                  <a:schemeClr val="tx1"/>
                </a:solidFill>
                <a:effectLst/>
                <a:latin typeface="+mn-lt"/>
                <a:ea typeface="+mn-ea"/>
                <a:cs typeface="+mn-cs"/>
              </a:rPr>
              <a:t>3x passes useless. </a:t>
            </a:r>
            <a:r>
              <a:rPr lang="en-US" sz="1200" b="0" i="0" kern="1200" dirty="0" smtClean="0">
                <a:solidFill>
                  <a:schemeClr val="tx1"/>
                </a:solidFill>
                <a:effectLst/>
                <a:latin typeface="+mn-lt"/>
                <a:ea typeface="+mn-ea"/>
                <a:cs typeface="+mn-cs"/>
              </a:rPr>
              <a:t>To preserve the health of your drives we advise that you use either US DoD 5220.22-M or any other method with 3x passes.</a:t>
            </a:r>
            <a:r>
              <a:rPr lang="cs-CZ" sz="1200" b="0" i="0" kern="1200" baseline="0" dirty="0" smtClean="0">
                <a:solidFill>
                  <a:schemeClr val="tx1"/>
                </a:solidFill>
                <a:effectLst/>
                <a:latin typeface="+mn-lt"/>
                <a:ea typeface="+mn-ea"/>
                <a:cs typeface="+mn-cs"/>
              </a:rPr>
              <a:t> </a:t>
            </a:r>
            <a:endParaRPr lang="cs-CZ" baseline="0" dirty="0" smtClean="0"/>
          </a:p>
          <a:p>
            <a:endParaRPr lang="cs-CZ" baseline="0" dirty="0" smtClean="0"/>
          </a:p>
          <a:p>
            <a:r>
              <a:rPr lang="cs-CZ" sz="1200" kern="1200" dirty="0" err="1" smtClean="0">
                <a:solidFill>
                  <a:schemeClr val="tx1"/>
                </a:solidFill>
                <a:effectLst/>
                <a:latin typeface="+mn-lt"/>
                <a:ea typeface="+mn-ea"/>
                <a:cs typeface="+mn-cs"/>
              </a:rPr>
              <a:t>If</a:t>
            </a:r>
            <a:r>
              <a:rPr lang="cs-CZ" sz="1200" kern="1200" dirty="0" smtClean="0">
                <a:solidFill>
                  <a:schemeClr val="tx1"/>
                </a:solidFill>
                <a:effectLst/>
                <a:latin typeface="+mn-lt"/>
                <a:ea typeface="+mn-ea"/>
                <a:cs typeface="+mn-cs"/>
              </a:rPr>
              <a:t>=/</a:t>
            </a:r>
            <a:r>
              <a:rPr lang="cs-CZ" sz="1200" kern="1200" dirty="0" err="1" smtClean="0">
                <a:solidFill>
                  <a:schemeClr val="tx1"/>
                </a:solidFill>
                <a:effectLst/>
                <a:latin typeface="+mn-lt"/>
                <a:ea typeface="+mn-ea"/>
                <a:cs typeface="+mn-cs"/>
              </a:rPr>
              <a:t>dev</a:t>
            </a:r>
            <a:r>
              <a:rPr lang="cs-CZ" sz="1200" kern="1200" dirty="0" smtClean="0">
                <a:solidFill>
                  <a:schemeClr val="tx1"/>
                </a:solidFill>
                <a:effectLst/>
                <a:latin typeface="+mn-lt"/>
                <a:ea typeface="+mn-ea"/>
                <a:cs typeface="+mn-cs"/>
              </a:rPr>
              <a:t>/</a:t>
            </a:r>
            <a:r>
              <a:rPr lang="cs-CZ" sz="1200" kern="1200" dirty="0" err="1" smtClean="0">
                <a:solidFill>
                  <a:schemeClr val="tx1"/>
                </a:solidFill>
                <a:effectLst/>
                <a:latin typeface="+mn-lt"/>
                <a:ea typeface="+mn-ea"/>
                <a:cs typeface="+mn-cs"/>
              </a:rPr>
              <a:t>zero</a:t>
            </a:r>
            <a:endParaRPr lang="cs-CZ"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process will basically fill your target drive with zeros, overriding any data as it goes. Some sources say that very old hard drives might still contain residual data that an electron microscope might pick up after one pass of cleaning. Therefore, the Department of </a:t>
            </a:r>
            <a:r>
              <a:rPr lang="en-GB" sz="1200" kern="1200" dirty="0" err="1" smtClean="0">
                <a:solidFill>
                  <a:schemeClr val="tx1"/>
                </a:solidFill>
                <a:effectLst/>
                <a:latin typeface="+mn-lt"/>
                <a:ea typeface="+mn-ea"/>
                <a:cs typeface="+mn-cs"/>
              </a:rPr>
              <a:t>Defense</a:t>
            </a:r>
            <a:r>
              <a:rPr lang="en-GB" sz="1200" kern="1200" dirty="0" smtClean="0">
                <a:solidFill>
                  <a:schemeClr val="tx1"/>
                </a:solidFill>
                <a:effectLst/>
                <a:latin typeface="+mn-lt"/>
                <a:ea typeface="+mn-ea"/>
                <a:cs typeface="+mn-cs"/>
              </a:rPr>
              <a:t> standard for unclassified hard drive dispersion requires </a:t>
            </a:r>
            <a:r>
              <a:rPr lang="en-GB" sz="1200" u="sng" kern="1200" dirty="0" smtClean="0">
                <a:solidFill>
                  <a:schemeClr val="tx1"/>
                </a:solidFill>
                <a:effectLst/>
                <a:latin typeface="+mn-lt"/>
                <a:ea typeface="+mn-ea"/>
                <a:cs typeface="+mn-cs"/>
              </a:rPr>
              <a:t>three passes</a:t>
            </a:r>
            <a:r>
              <a:rPr lang="en-GB" sz="1200" kern="1200" dirty="0" smtClean="0">
                <a:solidFill>
                  <a:schemeClr val="tx1"/>
                </a:solidFill>
                <a:effectLst/>
                <a:latin typeface="+mn-lt"/>
                <a:ea typeface="+mn-ea"/>
                <a:cs typeface="+mn-cs"/>
              </a:rPr>
              <a:t> over every byte. </a:t>
            </a:r>
            <a:endParaRPr lang="cs-CZ" sz="1200" kern="1200" dirty="0" smtClean="0">
              <a:solidFill>
                <a:schemeClr val="tx1"/>
              </a:solidFill>
              <a:effectLst/>
              <a:latin typeface="+mn-lt"/>
              <a:ea typeface="+mn-ea"/>
              <a:cs typeface="+mn-cs"/>
            </a:endParaRPr>
          </a:p>
          <a:p>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After wiping, you can </a:t>
            </a:r>
            <a:r>
              <a:rPr lang="en-GB" sz="1200" u="sng" kern="1200" dirty="0" smtClean="0">
                <a:solidFill>
                  <a:schemeClr val="tx1"/>
                </a:solidFill>
                <a:effectLst/>
                <a:latin typeface="+mn-lt"/>
                <a:ea typeface="+mn-ea"/>
                <a:cs typeface="+mn-cs"/>
              </a:rPr>
              <a:t>reformat drive</a:t>
            </a:r>
            <a:r>
              <a:rPr lang="en-GB" sz="1200" kern="1200" dirty="0" smtClean="0">
                <a:solidFill>
                  <a:schemeClr val="tx1"/>
                </a:solidFill>
                <a:effectLst/>
                <a:latin typeface="+mn-lt"/>
                <a:ea typeface="+mn-ea"/>
                <a:cs typeface="+mn-cs"/>
              </a:rPr>
              <a:t>. </a:t>
            </a:r>
            <a:r>
              <a:rPr lang="en-GB" sz="1200" u="sng" kern="1200" dirty="0" smtClean="0">
                <a:solidFill>
                  <a:schemeClr val="tx1"/>
                </a:solidFill>
                <a:effectLst/>
                <a:latin typeface="+mn-lt"/>
                <a:ea typeface="+mn-ea"/>
                <a:cs typeface="+mn-cs"/>
              </a:rPr>
              <a:t>Now the drive is sanitized</a:t>
            </a:r>
            <a:r>
              <a:rPr lang="en-GB" sz="1200" kern="1200" dirty="0" smtClean="0">
                <a:solidFill>
                  <a:schemeClr val="tx1"/>
                </a:solidFill>
                <a:effectLst/>
                <a:latin typeface="+mn-lt"/>
                <a:ea typeface="+mn-ea"/>
                <a:cs typeface="+mn-cs"/>
              </a:rPr>
              <a:t> and ready to accept data. </a:t>
            </a: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kern="1200" dirty="0" smtClean="0">
                <a:solidFill>
                  <a:schemeClr val="tx1"/>
                </a:solidFill>
                <a:effectLst/>
                <a:latin typeface="+mn-lt"/>
                <a:ea typeface="+mn-ea"/>
                <a:cs typeface="+mn-cs"/>
              </a:rPr>
              <a:t>Místo </a:t>
            </a:r>
            <a:r>
              <a:rPr lang="cs-CZ" sz="1200" kern="1200" dirty="0" err="1" smtClean="0">
                <a:solidFill>
                  <a:schemeClr val="tx1"/>
                </a:solidFill>
                <a:effectLst/>
                <a:latin typeface="+mn-lt"/>
                <a:ea typeface="+mn-ea"/>
                <a:cs typeface="+mn-cs"/>
              </a:rPr>
              <a:t>zero</a:t>
            </a:r>
            <a:r>
              <a:rPr lang="cs-CZ" sz="1200" kern="1200" dirty="0" smtClean="0">
                <a:solidFill>
                  <a:schemeClr val="tx1"/>
                </a:solidFill>
                <a:effectLst/>
                <a:latin typeface="+mn-lt"/>
                <a:ea typeface="+mn-ea"/>
                <a:cs typeface="+mn-cs"/>
              </a:rPr>
              <a:t> lze použít i </a:t>
            </a:r>
            <a:r>
              <a:rPr lang="cs-CZ" sz="1200" kern="1200" dirty="0" err="1" smtClean="0">
                <a:solidFill>
                  <a:schemeClr val="tx1"/>
                </a:solidFill>
                <a:effectLst/>
                <a:latin typeface="+mn-lt"/>
                <a:ea typeface="+mn-ea"/>
                <a:cs typeface="+mn-cs"/>
              </a:rPr>
              <a:t>if</a:t>
            </a:r>
            <a:r>
              <a:rPr lang="cs-CZ" sz="1200" kern="1200" dirty="0" smtClean="0">
                <a:solidFill>
                  <a:schemeClr val="tx1"/>
                </a:solidFill>
                <a:effectLst/>
                <a:latin typeface="+mn-lt"/>
                <a:ea typeface="+mn-ea"/>
                <a:cs typeface="+mn-cs"/>
              </a:rPr>
              <a:t>=/</a:t>
            </a:r>
            <a:r>
              <a:rPr lang="cs-CZ" sz="1200" kern="1200" dirty="0" err="1" smtClean="0">
                <a:solidFill>
                  <a:schemeClr val="tx1"/>
                </a:solidFill>
                <a:effectLst/>
                <a:latin typeface="+mn-lt"/>
                <a:ea typeface="+mn-ea"/>
                <a:cs typeface="+mn-cs"/>
              </a:rPr>
              <a:t>dev</a:t>
            </a:r>
            <a:r>
              <a:rPr lang="cs-CZ" sz="1200" kern="1200" dirty="0" smtClean="0">
                <a:solidFill>
                  <a:schemeClr val="tx1"/>
                </a:solidFill>
                <a:effectLst/>
                <a:latin typeface="+mn-lt"/>
                <a:ea typeface="+mn-ea"/>
                <a:cs typeface="+mn-cs"/>
              </a:rPr>
              <a:t>/</a:t>
            </a:r>
            <a:r>
              <a:rPr lang="cs-CZ" sz="1200" kern="1200" dirty="0" err="1" smtClean="0">
                <a:solidFill>
                  <a:schemeClr val="tx1"/>
                </a:solidFill>
                <a:effectLst/>
                <a:latin typeface="+mn-lt"/>
                <a:ea typeface="+mn-ea"/>
                <a:cs typeface="+mn-cs"/>
              </a:rPr>
              <a:t>random</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of</a:t>
            </a:r>
            <a:r>
              <a:rPr lang="cs-CZ"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cs-CZ" sz="1200" kern="1200" dirty="0" smtClean="0">
              <a:solidFill>
                <a:schemeClr val="tx1"/>
              </a:solidFill>
              <a:effectLst/>
              <a:latin typeface="+mn-lt"/>
              <a:ea typeface="+mn-ea"/>
              <a:cs typeface="+mn-cs"/>
            </a:endParaRPr>
          </a:p>
          <a:p>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36</a:t>
            </a:fld>
            <a:endParaRPr lang="en-GB" dirty="0"/>
          </a:p>
        </p:txBody>
      </p:sp>
    </p:spTree>
    <p:extLst>
      <p:ext uri="{BB962C8B-B14F-4D97-AF65-F5344CB8AC3E}">
        <p14:creationId xmlns:p14="http://schemas.microsoft.com/office/powerpoint/2010/main" val="1551197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37</a:t>
            </a:fld>
            <a:endParaRPr lang="en-GB" dirty="0"/>
          </a:p>
        </p:txBody>
      </p:sp>
    </p:spTree>
    <p:extLst>
      <p:ext uri="{BB962C8B-B14F-4D97-AF65-F5344CB8AC3E}">
        <p14:creationId xmlns:p14="http://schemas.microsoft.com/office/powerpoint/2010/main" val="50012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err="1" smtClean="0"/>
              <a:t>Vmware</a:t>
            </a:r>
            <a:r>
              <a:rPr lang="cs-CZ" dirty="0" smtClean="0"/>
              <a:t> – umí </a:t>
            </a:r>
            <a:r>
              <a:rPr lang="cs-CZ" dirty="0" err="1" smtClean="0"/>
              <a:t>bootovat</a:t>
            </a:r>
            <a:r>
              <a:rPr lang="cs-CZ" dirty="0" smtClean="0"/>
              <a:t> z </a:t>
            </a:r>
            <a:r>
              <a:rPr lang="cs-CZ" dirty="0" err="1" smtClean="0"/>
              <a:t>dd</a:t>
            </a:r>
            <a:r>
              <a:rPr lang="cs-CZ" dirty="0" smtClean="0"/>
              <a:t> ( </a:t>
            </a:r>
            <a:r>
              <a:rPr lang="cs-CZ" dirty="0" err="1" smtClean="0"/>
              <a:t>LiveView</a:t>
            </a:r>
            <a:r>
              <a:rPr lang="cs-CZ" dirty="0" smtClean="0"/>
              <a:t> – free) a </a:t>
            </a:r>
            <a:r>
              <a:rPr lang="cs-CZ" dirty="0" err="1" smtClean="0"/>
              <a:t>encase</a:t>
            </a:r>
            <a:endParaRPr lang="cs-CZ" dirty="0" smtClean="0"/>
          </a:p>
          <a:p>
            <a:r>
              <a:rPr lang="en-GB" dirty="0" smtClean="0"/>
              <a:t>https://www.slideshare.net/ctin/accessing-forensic-images-303879</a:t>
            </a:r>
            <a:endParaRPr lang="cs-CZ" dirty="0" smtClean="0"/>
          </a:p>
          <a:p>
            <a:endParaRPr lang="cs-CZ" dirty="0" smtClean="0"/>
          </a:p>
          <a:p>
            <a:endParaRPr lang="en-GB"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38</a:t>
            </a:fld>
            <a:endParaRPr lang="en-GB" dirty="0"/>
          </a:p>
        </p:txBody>
      </p:sp>
    </p:spTree>
    <p:extLst>
      <p:ext uri="{BB962C8B-B14F-4D97-AF65-F5344CB8AC3E}">
        <p14:creationId xmlns:p14="http://schemas.microsoft.com/office/powerpoint/2010/main" val="20697967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b="1" dirty="0" smtClean="0"/>
              <a:t>Je na laboratorních PC slot na SD???</a:t>
            </a:r>
            <a:endParaRPr lang="en-GB" b="1"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40</a:t>
            </a:fld>
            <a:endParaRPr lang="en-GB" dirty="0"/>
          </a:p>
        </p:txBody>
      </p:sp>
    </p:spTree>
    <p:extLst>
      <p:ext uri="{BB962C8B-B14F-4D97-AF65-F5344CB8AC3E}">
        <p14:creationId xmlns:p14="http://schemas.microsoft.com/office/powerpoint/2010/main" val="327634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S</a:t>
            </a:r>
            <a:r>
              <a:rPr lang="cs-CZ" baseline="0" dirty="0" smtClean="0"/>
              <a:t> předponou „</a:t>
            </a:r>
            <a:r>
              <a:rPr lang="cs-CZ" baseline="0" dirty="0" err="1" smtClean="0"/>
              <a:t>ps</a:t>
            </a:r>
            <a:r>
              <a:rPr lang="cs-CZ" baseline="0" dirty="0" smtClean="0"/>
              <a:t>“ se většinou jedná o nástroje z </a:t>
            </a:r>
            <a:r>
              <a:rPr lang="cs-CZ" baseline="0" dirty="0" err="1" smtClean="0"/>
              <a:t>SysinternalSuite</a:t>
            </a:r>
            <a:r>
              <a:rPr lang="cs-CZ" baseline="0" dirty="0" smtClean="0"/>
              <a:t> a je třeba je spouštět z umístění, kde je </a:t>
            </a:r>
            <a:r>
              <a:rPr lang="cs-CZ" baseline="0" dirty="0" err="1" smtClean="0"/>
              <a:t>sysinternals</a:t>
            </a:r>
            <a:r>
              <a:rPr lang="cs-CZ" baseline="0" dirty="0" smtClean="0"/>
              <a:t>.</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8</a:t>
            </a:fld>
            <a:endParaRPr lang="en-GB" dirty="0"/>
          </a:p>
        </p:txBody>
      </p:sp>
    </p:spTree>
    <p:extLst>
      <p:ext uri="{BB962C8B-B14F-4D97-AF65-F5344CB8AC3E}">
        <p14:creationId xmlns:p14="http://schemas.microsoft.com/office/powerpoint/2010/main" val="223363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kern="1200" dirty="0" err="1" smtClean="0">
                <a:solidFill>
                  <a:schemeClr val="tx1"/>
                </a:solidFill>
                <a:effectLst/>
                <a:latin typeface="+mn-lt"/>
                <a:ea typeface="+mn-ea"/>
                <a:cs typeface="+mn-cs"/>
              </a:rPr>
              <a:t>Pagefile</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Operační systém Windows používá stránkovací soubor (pagefile.sys) k odkládání dat aplikací a systémových požadavků, pokud kapacita fyzické paměti (RAM) nestačí. Pro zvýšení zabezpečení počítače můžete nechat operační systém odstranit obsah stránkovacího souboru při každém vypnutí nebo restartu počítače.</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https://wintip.cz/627-jak-vymazat-strankovaci-soubor-pagefile-sys-pri-vypnuti-pocitace</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hiberfil.sys</a:t>
            </a:r>
            <a:r>
              <a:rPr lang="cs-CZ" sz="1200" kern="1200" dirty="0" smtClean="0">
                <a:solidFill>
                  <a:schemeClr val="tx1"/>
                </a:solidFill>
                <a:effectLst/>
                <a:latin typeface="+mn-lt"/>
                <a:ea typeface="+mn-ea"/>
                <a:cs typeface="+mn-cs"/>
              </a:rPr>
              <a:t>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Hibernace je uložení obsahu paměti RAM na HDD do souboru </a:t>
            </a:r>
            <a:r>
              <a:rPr lang="cs-CZ" sz="1200" kern="1200" dirty="0" err="1" smtClean="0">
                <a:solidFill>
                  <a:schemeClr val="tx1"/>
                </a:solidFill>
                <a:effectLst/>
                <a:latin typeface="+mn-lt"/>
                <a:ea typeface="+mn-ea"/>
                <a:cs typeface="+mn-cs"/>
              </a:rPr>
              <a:t>hiberfil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sys</a:t>
            </a:r>
            <a:r>
              <a:rPr lang="cs-CZ" sz="1200" kern="1200" dirty="0" smtClean="0">
                <a:solidFill>
                  <a:schemeClr val="tx1"/>
                </a:solidFill>
                <a:effectLst/>
                <a:latin typeface="+mn-lt"/>
                <a:ea typeface="+mn-ea"/>
                <a:cs typeface="+mn-cs"/>
              </a:rPr>
              <a:t> před vypnutím počítače. Po zapnutí počítače se načte obsah souboru </a:t>
            </a:r>
            <a:r>
              <a:rPr lang="cs-CZ" sz="1200" kern="1200" dirty="0" err="1" smtClean="0">
                <a:solidFill>
                  <a:schemeClr val="tx1"/>
                </a:solidFill>
                <a:effectLst/>
                <a:latin typeface="+mn-lt"/>
                <a:ea typeface="+mn-ea"/>
                <a:cs typeface="+mn-cs"/>
              </a:rPr>
              <a:t>hiberfil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sys</a:t>
            </a:r>
            <a:r>
              <a:rPr lang="cs-CZ" sz="1200" kern="1200" dirty="0" smtClean="0">
                <a:solidFill>
                  <a:schemeClr val="tx1"/>
                </a:solidFill>
                <a:effectLst/>
                <a:latin typeface="+mn-lt"/>
                <a:ea typeface="+mn-ea"/>
                <a:cs typeface="+mn-cs"/>
              </a:rPr>
              <a:t> do paměti RAM a pokračuje se tam, kde se skončilo.</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MFT (Master </a:t>
            </a:r>
            <a:r>
              <a:rPr lang="cs-CZ" sz="1200" b="1" kern="1200" dirty="0" err="1" smtClean="0">
                <a:solidFill>
                  <a:schemeClr val="tx1"/>
                </a:solidFill>
                <a:effectLst/>
                <a:latin typeface="+mn-lt"/>
                <a:ea typeface="+mn-ea"/>
                <a:cs typeface="+mn-cs"/>
              </a:rPr>
              <a:t>File</a:t>
            </a:r>
            <a:r>
              <a:rPr lang="cs-CZ" sz="1200" b="1" kern="1200" dirty="0" smtClean="0">
                <a:solidFill>
                  <a:schemeClr val="tx1"/>
                </a:solidFill>
                <a:effectLst/>
                <a:latin typeface="+mn-lt"/>
                <a:ea typeface="+mn-ea"/>
                <a:cs typeface="+mn-cs"/>
              </a:rPr>
              <a:t> Table)</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Hlavní tabulka souborů je databáze, ve které jsou uchovávány informace o každém souboru a adresáři na NT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systém (NTFS). MFT bude mít minimálně jeden záznam pro každý soubor a adresář na logickém svazku NTFS.</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err="1" smtClean="0">
                <a:solidFill>
                  <a:schemeClr val="tx1"/>
                </a:solidFill>
                <a:effectLst/>
                <a:latin typeface="+mn-lt"/>
                <a:ea typeface="+mn-ea"/>
                <a:cs typeface="+mn-cs"/>
              </a:rPr>
              <a:t>Logfile</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Soubor protokolu je počítačově generovaný datový soubor, který obsahuje informace o vzorcích používání, aktivitách a operacích v rámci operačního systému, aplikace, serveru nebo jiného zařízení. Soubory protokolu ukazují, zda zdroje fungují správně a optimálně.</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err="1" smtClean="0">
                <a:solidFill>
                  <a:schemeClr val="tx1"/>
                </a:solidFill>
                <a:effectLst/>
                <a:latin typeface="+mn-lt"/>
                <a:ea typeface="+mn-ea"/>
                <a:cs typeface="+mn-cs"/>
              </a:rPr>
              <a:t>Extend</a:t>
            </a:r>
            <a:r>
              <a:rPr lang="cs-CZ" sz="1200" b="1" kern="1200" dirty="0" smtClean="0">
                <a:solidFill>
                  <a:schemeClr val="tx1"/>
                </a:solidFill>
                <a:effectLst/>
                <a:latin typeface="+mn-lt"/>
                <a:ea typeface="+mn-ea"/>
                <a:cs typeface="+mn-cs"/>
              </a:rPr>
              <a:t>\$</a:t>
            </a:r>
            <a:r>
              <a:rPr lang="cs-CZ" sz="1200" b="1" kern="1200" dirty="0" err="1" smtClean="0">
                <a:solidFill>
                  <a:schemeClr val="tx1"/>
                </a:solidFill>
                <a:effectLst/>
                <a:latin typeface="+mn-lt"/>
                <a:ea typeface="+mn-ea"/>
                <a:cs typeface="+mn-cs"/>
              </a:rPr>
              <a:t>UsnJrnl</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err="1" smtClean="0">
                <a:solidFill>
                  <a:schemeClr val="tx1"/>
                </a:solidFill>
                <a:effectLst/>
                <a:latin typeface="+mn-lt"/>
                <a:ea typeface="+mn-ea"/>
                <a:cs typeface="+mn-cs"/>
              </a:rPr>
              <a:t>Extended</a:t>
            </a:r>
            <a:r>
              <a:rPr lang="cs-CZ" sz="1200" kern="1200" dirty="0" smtClean="0">
                <a:solidFill>
                  <a:schemeClr val="tx1"/>
                </a:solidFill>
                <a:effectLst/>
                <a:latin typeface="+mn-lt"/>
                <a:ea typeface="+mn-ea"/>
                <a:cs typeface="+mn-cs"/>
              </a:rPr>
              <a:t> log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souborprotokolu</a:t>
            </a:r>
            <a:r>
              <a:rPr lang="cs-CZ" sz="1200" kern="1200" dirty="0" smtClean="0">
                <a:solidFill>
                  <a:schemeClr val="tx1"/>
                </a:solidFill>
                <a:effectLst/>
                <a:latin typeface="+mn-lt"/>
                <a:ea typeface="+mn-ea"/>
                <a:cs typeface="+mn-cs"/>
              </a:rPr>
              <a:t>, nebo soubory) jsou generovány ve stejném adresáři jako primární log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Windows udržuje (ve výchozím nastavení) deník změn souborového systému ve speciálním </a:t>
            </a:r>
            <a:r>
              <a:rPr lang="cs-CZ" sz="1200" kern="1200" dirty="0" err="1" smtClean="0">
                <a:solidFill>
                  <a:schemeClr val="tx1"/>
                </a:solidFill>
                <a:effectLst/>
                <a:latin typeface="+mn-lt"/>
                <a:ea typeface="+mn-ea"/>
                <a:cs typeface="+mn-cs"/>
              </a:rPr>
              <a:t>metasouboru</a:t>
            </a:r>
            <a:r>
              <a:rPr lang="cs-CZ" sz="1200" kern="1200" dirty="0" smtClean="0">
                <a:solidFill>
                  <a:schemeClr val="tx1"/>
                </a:solidFill>
                <a:effectLst/>
                <a:latin typeface="+mn-lt"/>
                <a:ea typeface="+mn-ea"/>
                <a:cs typeface="+mn-cs"/>
              </a:rPr>
              <a:t> NTFS na $</a:t>
            </a:r>
            <a:r>
              <a:rPr lang="cs-CZ" sz="1200" kern="1200" dirty="0" err="1" smtClean="0">
                <a:solidFill>
                  <a:schemeClr val="tx1"/>
                </a:solidFill>
                <a:effectLst/>
                <a:latin typeface="+mn-lt"/>
                <a:ea typeface="+mn-ea"/>
                <a:cs typeface="+mn-cs"/>
              </a:rPr>
              <a:t>Extend</a:t>
            </a:r>
            <a:r>
              <a:rPr lang="cs-CZ" sz="1200" kern="1200" dirty="0" smtClean="0">
                <a:solidFill>
                  <a:schemeClr val="tx1"/>
                </a:solidFill>
                <a:effectLst/>
                <a:latin typeface="+mn-lt"/>
                <a:ea typeface="+mn-ea"/>
                <a:cs typeface="+mn-cs"/>
              </a:rPr>
              <a:t>\$</a:t>
            </a:r>
            <a:r>
              <a:rPr lang="cs-CZ" sz="1200" kern="1200" dirty="0" err="1" smtClean="0">
                <a:solidFill>
                  <a:schemeClr val="tx1"/>
                </a:solidFill>
                <a:effectLst/>
                <a:latin typeface="+mn-lt"/>
                <a:ea typeface="+mn-ea"/>
                <a:cs typeface="+mn-cs"/>
              </a:rPr>
              <a:t>UsnJrnl</a:t>
            </a:r>
            <a:r>
              <a:rPr lang="cs-CZ" sz="1200" kern="1200" dirty="0" smtClean="0">
                <a:solidFill>
                  <a:schemeClr val="tx1"/>
                </a:solidFill>
                <a:effectLst/>
                <a:latin typeface="+mn-lt"/>
                <a:ea typeface="+mn-ea"/>
                <a:cs typeface="+mn-cs"/>
              </a:rPr>
              <a:t>. Tento soubor má 2 alternativní datové toky (ADS) – $Max, který obsahuje data, jako je maximální velikost, a $J, který obsahuje data o změnách. Tento soubor se používá hlavně zálohovacími aplikacemi k určení, které soubory byly změněny od poslední operace zálohování.</a:t>
            </a:r>
            <a:endParaRPr lang="cs-CZ" sz="1600" kern="1200" dirty="0" smtClean="0">
              <a:solidFill>
                <a:schemeClr val="tx1"/>
              </a:solidFill>
              <a:effectLst/>
              <a:latin typeface="+mn-lt"/>
              <a:ea typeface="+mn-ea"/>
              <a:cs typeface="+mn-cs"/>
            </a:endParaRPr>
          </a:p>
          <a:p>
            <a:pPr lvl="0"/>
            <a:endParaRPr lang="cs-CZ" sz="1200" kern="1200" dirty="0" smtClean="0">
              <a:solidFill>
                <a:schemeClr val="tx1"/>
              </a:solidFill>
              <a:effectLst/>
              <a:latin typeface="+mn-lt"/>
              <a:ea typeface="+mn-ea"/>
              <a:cs typeface="+mn-cs"/>
            </a:endParaRPr>
          </a:p>
          <a:p>
            <a:pPr lvl="0"/>
            <a:r>
              <a:rPr lang="cs-CZ" sz="1200" kern="1200" dirty="0" err="1" smtClean="0">
                <a:solidFill>
                  <a:schemeClr val="tx1"/>
                </a:solidFill>
                <a:effectLst/>
                <a:latin typeface="+mn-lt"/>
                <a:ea typeface="+mn-ea"/>
                <a:cs typeface="+mn-cs"/>
              </a:rPr>
              <a:t>Timestamp</a:t>
            </a:r>
            <a:r>
              <a:rPr lang="cs-CZ" sz="1200" kern="1200" dirty="0" smtClean="0">
                <a:solidFill>
                  <a:schemeClr val="tx1"/>
                </a:solidFill>
                <a:effectLst/>
                <a:latin typeface="+mn-lt"/>
                <a:ea typeface="+mn-ea"/>
                <a:cs typeface="+mn-cs"/>
              </a:rPr>
              <a:t> -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timestamp</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of</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change</a:t>
            </a:r>
            <a:endParaRPr lang="cs-CZ" sz="1600" kern="1200" dirty="0" smtClean="0">
              <a:solidFill>
                <a:schemeClr val="tx1"/>
              </a:solidFill>
              <a:effectLst/>
              <a:latin typeface="+mn-lt"/>
              <a:ea typeface="+mn-ea"/>
              <a:cs typeface="+mn-cs"/>
            </a:endParaRPr>
          </a:p>
          <a:p>
            <a:pPr lvl="0"/>
            <a:r>
              <a:rPr lang="cs-CZ" sz="1200" kern="1200" dirty="0" err="1" smtClean="0">
                <a:solidFill>
                  <a:schemeClr val="tx1"/>
                </a:solidFill>
                <a:effectLst/>
                <a:latin typeface="+mn-lt"/>
                <a:ea typeface="+mn-ea"/>
                <a:cs typeface="+mn-cs"/>
              </a:rPr>
              <a:t>Filename</a:t>
            </a:r>
            <a:r>
              <a:rPr lang="cs-CZ" sz="1200" kern="1200" dirty="0" smtClean="0">
                <a:solidFill>
                  <a:schemeClr val="tx1"/>
                </a:solidFill>
                <a:effectLst/>
                <a:latin typeface="+mn-lt"/>
                <a:ea typeface="+mn-ea"/>
                <a:cs typeface="+mn-cs"/>
              </a:rPr>
              <a:t> -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name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of</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that</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changed</a:t>
            </a:r>
            <a:r>
              <a:rPr lang="cs-CZ" sz="1200" kern="1200" dirty="0" smtClean="0">
                <a:solidFill>
                  <a:schemeClr val="tx1"/>
                </a:solidFill>
                <a:effectLst/>
                <a:latin typeface="+mn-lt"/>
                <a:ea typeface="+mn-ea"/>
                <a:cs typeface="+mn-cs"/>
              </a:rPr>
              <a:t>.</a:t>
            </a:r>
            <a:endParaRPr lang="cs-CZ" sz="1600" kern="1200" dirty="0" smtClean="0">
              <a:solidFill>
                <a:schemeClr val="tx1"/>
              </a:solidFill>
              <a:effectLst/>
              <a:latin typeface="+mn-lt"/>
              <a:ea typeface="+mn-ea"/>
              <a:cs typeface="+mn-cs"/>
            </a:endParaRPr>
          </a:p>
          <a:p>
            <a:pPr lvl="0"/>
            <a:r>
              <a:rPr lang="cs-CZ" sz="1200" kern="1200" dirty="0" err="1" smtClean="0">
                <a:solidFill>
                  <a:schemeClr val="tx1"/>
                </a:solidFill>
                <a:effectLst/>
                <a:latin typeface="+mn-lt"/>
                <a:ea typeface="+mn-ea"/>
                <a:cs typeface="+mn-cs"/>
              </a:rPr>
              <a:t>Attribute</a:t>
            </a:r>
            <a:r>
              <a:rPr lang="cs-CZ" sz="1200" kern="1200" dirty="0" smtClean="0">
                <a:solidFill>
                  <a:schemeClr val="tx1"/>
                </a:solidFill>
                <a:effectLst/>
                <a:latin typeface="+mn-lt"/>
                <a:ea typeface="+mn-ea"/>
                <a:cs typeface="+mn-cs"/>
              </a:rPr>
              <a:t> – </a:t>
            </a:r>
            <a:r>
              <a:rPr lang="cs-CZ" sz="1200" kern="1200" dirty="0" err="1" smtClean="0">
                <a:solidFill>
                  <a:schemeClr val="tx1"/>
                </a:solidFill>
                <a:effectLst/>
                <a:latin typeface="+mn-lt"/>
                <a:ea typeface="+mn-ea"/>
                <a:cs typeface="+mn-cs"/>
              </a:rPr>
              <a:t>Mainly</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used</a:t>
            </a:r>
            <a:r>
              <a:rPr lang="cs-CZ" sz="1200" kern="1200" dirty="0" smtClean="0">
                <a:solidFill>
                  <a:schemeClr val="tx1"/>
                </a:solidFill>
                <a:effectLst/>
                <a:latin typeface="+mn-lt"/>
                <a:ea typeface="+mn-ea"/>
                <a:cs typeface="+mn-cs"/>
              </a:rPr>
              <a:t> to </a:t>
            </a:r>
            <a:r>
              <a:rPr lang="cs-CZ" sz="1200" kern="1200" dirty="0" err="1" smtClean="0">
                <a:solidFill>
                  <a:schemeClr val="tx1"/>
                </a:solidFill>
                <a:effectLst/>
                <a:latin typeface="+mn-lt"/>
                <a:ea typeface="+mn-ea"/>
                <a:cs typeface="+mn-cs"/>
              </a:rPr>
              <a:t>determine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between</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file</a:t>
            </a:r>
            <a:r>
              <a:rPr lang="cs-CZ" sz="1200" kern="1200" dirty="0" smtClean="0">
                <a:solidFill>
                  <a:schemeClr val="tx1"/>
                </a:solidFill>
                <a:effectLst/>
                <a:latin typeface="+mn-lt"/>
                <a:ea typeface="+mn-ea"/>
                <a:cs typeface="+mn-cs"/>
              </a:rPr>
              <a:t> and </a:t>
            </a:r>
            <a:r>
              <a:rPr lang="cs-CZ" sz="1200" kern="1200" dirty="0" err="1" smtClean="0">
                <a:solidFill>
                  <a:schemeClr val="tx1"/>
                </a:solidFill>
                <a:effectLst/>
                <a:latin typeface="+mn-lt"/>
                <a:ea typeface="+mn-ea"/>
                <a:cs typeface="+mn-cs"/>
              </a:rPr>
              <a:t>directory</a:t>
            </a:r>
            <a:endParaRPr lang="cs-CZ" sz="1600" kern="1200" dirty="0" smtClean="0">
              <a:solidFill>
                <a:schemeClr val="tx1"/>
              </a:solidFill>
              <a:effectLst/>
              <a:latin typeface="+mn-lt"/>
              <a:ea typeface="+mn-ea"/>
              <a:cs typeface="+mn-cs"/>
            </a:endParaRPr>
          </a:p>
          <a:p>
            <a:pPr lvl="0"/>
            <a:r>
              <a:rPr lang="cs-CZ" sz="1200" kern="1200" dirty="0" err="1" smtClean="0">
                <a:solidFill>
                  <a:schemeClr val="tx1"/>
                </a:solidFill>
                <a:effectLst/>
                <a:latin typeface="+mn-lt"/>
                <a:ea typeface="+mn-ea"/>
                <a:cs typeface="+mn-cs"/>
              </a:rPr>
              <a:t>Reason</a:t>
            </a:r>
            <a:r>
              <a:rPr lang="cs-CZ" sz="1200" kern="1200" dirty="0" smtClean="0">
                <a:solidFill>
                  <a:schemeClr val="tx1"/>
                </a:solidFill>
                <a:effectLst/>
                <a:latin typeface="+mn-lt"/>
                <a:ea typeface="+mn-ea"/>
                <a:cs typeface="+mn-cs"/>
              </a:rPr>
              <a:t> —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action</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which</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occurred</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examples</a:t>
            </a:r>
            <a:r>
              <a:rPr lang="cs-CZ" sz="1200" kern="1200" dirty="0" smtClean="0">
                <a:solidFill>
                  <a:schemeClr val="tx1"/>
                </a:solidFill>
                <a:effectLst/>
                <a:latin typeface="+mn-lt"/>
                <a:ea typeface="+mn-ea"/>
                <a:cs typeface="+mn-cs"/>
              </a:rPr>
              <a:t> are: </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CLOSE</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DATA_EXTEND </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DATA_OVERWRITE </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DATA_TRUNCATION</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FILE_CREATE</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FILE_DELETE </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RENAME_NEW_NAME</a:t>
            </a:r>
            <a:endParaRPr lang="cs-CZ" sz="1600" kern="1200" dirty="0" smtClean="0">
              <a:solidFill>
                <a:schemeClr val="tx1"/>
              </a:solidFill>
              <a:effectLst/>
              <a:latin typeface="+mn-lt"/>
              <a:ea typeface="+mn-ea"/>
              <a:cs typeface="+mn-cs"/>
            </a:endParaRPr>
          </a:p>
          <a:p>
            <a:pPr lvl="1"/>
            <a:r>
              <a:rPr lang="cs-CZ" sz="1200" kern="1200" dirty="0" smtClean="0">
                <a:solidFill>
                  <a:schemeClr val="tx1"/>
                </a:solidFill>
                <a:effectLst/>
                <a:latin typeface="+mn-lt"/>
                <a:ea typeface="+mn-ea"/>
                <a:cs typeface="+mn-cs"/>
              </a:rPr>
              <a:t>SECURITY_CHANGE</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https://www.otorio.com/resources/usnjrnl-extraction-for-efficient-investigation/</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r>
              <a:rPr lang="cs-CZ" sz="1200" b="1" kern="1200" dirty="0" err="1" smtClean="0">
                <a:solidFill>
                  <a:schemeClr val="tx1"/>
                </a:solidFill>
                <a:effectLst/>
                <a:latin typeface="+mn-lt"/>
                <a:ea typeface="+mn-ea"/>
                <a:cs typeface="+mn-cs"/>
              </a:rPr>
              <a:t>Prefetch</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err="1" smtClean="0">
                <a:solidFill>
                  <a:schemeClr val="tx1"/>
                </a:solidFill>
                <a:effectLst/>
                <a:latin typeface="+mn-lt"/>
                <a:ea typeface="+mn-ea"/>
                <a:cs typeface="+mn-cs"/>
              </a:rPr>
              <a:t>Superfetch</a:t>
            </a:r>
            <a:r>
              <a:rPr lang="cs-CZ" sz="1200" kern="1200" dirty="0" smtClean="0">
                <a:solidFill>
                  <a:schemeClr val="tx1"/>
                </a:solidFill>
                <a:effectLst/>
                <a:latin typeface="+mn-lt"/>
                <a:ea typeface="+mn-ea"/>
                <a:cs typeface="+mn-cs"/>
              </a:rPr>
              <a:t> je funkčnost, která ukládá aplikace (</a:t>
            </a:r>
            <a:r>
              <a:rPr lang="cs-CZ" sz="1200" kern="1200" dirty="0" err="1" smtClean="0">
                <a:solidFill>
                  <a:schemeClr val="tx1"/>
                </a:solidFill>
                <a:effectLst/>
                <a:latin typeface="+mn-lt"/>
                <a:ea typeface="+mn-ea"/>
                <a:cs typeface="+mn-cs"/>
              </a:rPr>
              <a:t>komprimovaně</a:t>
            </a:r>
            <a:r>
              <a:rPr lang="cs-CZ" sz="1200" kern="1200" dirty="0" smtClean="0">
                <a:solidFill>
                  <a:schemeClr val="tx1"/>
                </a:solidFill>
                <a:effectLst/>
                <a:latin typeface="+mn-lt"/>
                <a:ea typeface="+mn-ea"/>
                <a:cs typeface="+mn-cs"/>
              </a:rPr>
              <a:t>) v paměti tak, aby je bylo možné rychleji použít a připravuje si je na disku (</a:t>
            </a:r>
            <a:r>
              <a:rPr lang="cs-CZ" sz="1200" kern="1200" dirty="0" err="1" smtClean="0">
                <a:solidFill>
                  <a:schemeClr val="tx1"/>
                </a:solidFill>
                <a:effectLst/>
                <a:latin typeface="+mn-lt"/>
                <a:ea typeface="+mn-ea"/>
                <a:cs typeface="+mn-cs"/>
              </a:rPr>
              <a:t>prefetch</a:t>
            </a:r>
            <a:r>
              <a:rPr lang="cs-CZ" sz="1200" kern="1200" dirty="0" smtClean="0">
                <a:solidFill>
                  <a:schemeClr val="tx1"/>
                </a:solidFill>
                <a:effectLst/>
                <a:latin typeface="+mn-lt"/>
                <a:ea typeface="+mn-ea"/>
                <a:cs typeface="+mn-cs"/>
              </a:rPr>
              <a:t>). To co dělá, poznáte ve složce \Windows\</a:t>
            </a:r>
            <a:r>
              <a:rPr lang="cs-CZ" sz="1200" kern="1200" dirty="0" err="1" smtClean="0">
                <a:solidFill>
                  <a:schemeClr val="tx1"/>
                </a:solidFill>
                <a:effectLst/>
                <a:latin typeface="+mn-lt"/>
                <a:ea typeface="+mn-ea"/>
                <a:cs typeface="+mn-cs"/>
              </a:rPr>
              <a:t>prefetch</a:t>
            </a:r>
            <a:r>
              <a:rPr lang="cs-CZ" sz="1200" kern="1200" dirty="0" smtClean="0">
                <a:solidFill>
                  <a:schemeClr val="tx1"/>
                </a:solidFill>
                <a:effectLst/>
                <a:latin typeface="+mn-lt"/>
                <a:ea typeface="+mn-ea"/>
                <a:cs typeface="+mn-cs"/>
              </a:rPr>
              <a:t> protože si tam odkládá aplikace, které často používáte.</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https://365tipu.cz/2016/01/25/tip390-co-je-to-superfetch-a-prefetch-a-jak-to-zakazat-windows-7-8-ale-hlavne-10/</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\Windows\</a:t>
            </a:r>
            <a:r>
              <a:rPr lang="cs-CZ" sz="1200" b="1" kern="1200" dirty="0" err="1" smtClean="0">
                <a:solidFill>
                  <a:schemeClr val="tx1"/>
                </a:solidFill>
                <a:effectLst/>
                <a:latin typeface="+mn-lt"/>
                <a:ea typeface="+mn-ea"/>
                <a:cs typeface="+mn-cs"/>
              </a:rPr>
              <a:t>inf</a:t>
            </a:r>
            <a:r>
              <a:rPr lang="cs-CZ" sz="1200" b="1" kern="1200" dirty="0" smtClean="0">
                <a:solidFill>
                  <a:schemeClr val="tx1"/>
                </a:solidFill>
                <a:effectLst/>
                <a:latin typeface="+mn-lt"/>
                <a:ea typeface="+mn-ea"/>
                <a:cs typeface="+mn-cs"/>
              </a:rPr>
              <a:t>\setupapi.dev.log</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err="1" smtClean="0">
                <a:solidFill>
                  <a:schemeClr val="tx1"/>
                </a:solidFill>
                <a:effectLst/>
                <a:latin typeface="+mn-lt"/>
                <a:ea typeface="+mn-ea"/>
                <a:cs typeface="+mn-cs"/>
              </a:rPr>
              <a:t>SetupAPI</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Device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Installation</a:t>
            </a:r>
            <a:r>
              <a:rPr lang="cs-CZ" sz="1200" kern="1200" dirty="0" smtClean="0">
                <a:solidFill>
                  <a:schemeClr val="tx1"/>
                </a:solidFill>
                <a:effectLst/>
                <a:latin typeface="+mn-lt"/>
                <a:ea typeface="+mn-ea"/>
                <a:cs typeface="+mn-cs"/>
              </a:rPr>
              <a:t> Log </a:t>
            </a:r>
            <a:r>
              <a:rPr lang="cs-CZ" sz="1200" kern="1200" dirty="0" err="1" smtClean="0">
                <a:solidFill>
                  <a:schemeClr val="tx1"/>
                </a:solidFill>
                <a:effectLst/>
                <a:latin typeface="+mn-lt"/>
                <a:ea typeface="+mn-ea"/>
                <a:cs typeface="+mn-cs"/>
              </a:rPr>
              <a:t>Entries</a:t>
            </a:r>
            <a:r>
              <a:rPr lang="cs-CZ" sz="1200" kern="1200" dirty="0" smtClean="0">
                <a:solidFill>
                  <a:schemeClr val="tx1"/>
                </a:solidFill>
                <a:effectLst/>
                <a:latin typeface="+mn-lt"/>
                <a:ea typeface="+mn-ea"/>
                <a:cs typeface="+mn-cs"/>
              </a:rPr>
              <a:t> - informace o instalaci zařízení ve formátu prostého textu, který můžete použít k ověření instalace zařízení a k řešení problémů. Pokud existuje problém, </a:t>
            </a:r>
            <a:r>
              <a:rPr lang="cs-CZ" sz="1200" kern="1200" dirty="0" err="1" smtClean="0">
                <a:solidFill>
                  <a:schemeClr val="tx1"/>
                </a:solidFill>
                <a:effectLst/>
                <a:latin typeface="+mn-lt"/>
                <a:ea typeface="+mn-ea"/>
                <a:cs typeface="+mn-cs"/>
              </a:rPr>
              <a:t>SetupAPI</a:t>
            </a:r>
            <a:r>
              <a:rPr lang="cs-CZ" sz="1200" kern="1200" dirty="0" smtClean="0">
                <a:solidFill>
                  <a:schemeClr val="tx1"/>
                </a:solidFill>
                <a:effectLst/>
                <a:latin typeface="+mn-lt"/>
                <a:ea typeface="+mn-ea"/>
                <a:cs typeface="+mn-cs"/>
              </a:rPr>
              <a:t> zaznamená informace o problému do souboru protokolu.</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\Windows\</a:t>
            </a:r>
            <a:r>
              <a:rPr lang="cs-CZ" sz="1200" b="1" kern="1200" dirty="0" err="1" smtClean="0">
                <a:solidFill>
                  <a:schemeClr val="tx1"/>
                </a:solidFill>
                <a:effectLst/>
                <a:latin typeface="+mn-lt"/>
                <a:ea typeface="+mn-ea"/>
                <a:cs typeface="+mn-cs"/>
              </a:rPr>
              <a:t>Appcompat</a:t>
            </a:r>
            <a:r>
              <a:rPr lang="cs-CZ" sz="1200" b="1" kern="1200" dirty="0" smtClean="0">
                <a:solidFill>
                  <a:schemeClr val="tx1"/>
                </a:solidFill>
                <a:effectLst/>
                <a:latin typeface="+mn-lt"/>
                <a:ea typeface="+mn-ea"/>
                <a:cs typeface="+mn-cs"/>
              </a:rPr>
              <a:t>\</a:t>
            </a:r>
            <a:r>
              <a:rPr lang="cs-CZ" sz="1200" b="1" kern="1200" dirty="0" err="1" smtClean="0">
                <a:solidFill>
                  <a:schemeClr val="tx1"/>
                </a:solidFill>
                <a:effectLst/>
                <a:latin typeface="+mn-lt"/>
                <a:ea typeface="+mn-ea"/>
                <a:cs typeface="+mn-cs"/>
              </a:rPr>
              <a:t>Programs</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funkce, která umožňuje načíst opravy prakticky jakéhokoli programu nebo balíčku na systému Windows. Instalační služba Windows </a:t>
            </a:r>
            <a:r>
              <a:rPr lang="cs-CZ" sz="1200" kern="1200" dirty="0" err="1" smtClean="0">
                <a:solidFill>
                  <a:schemeClr val="tx1"/>
                </a:solidFill>
                <a:effectLst/>
                <a:latin typeface="+mn-lt"/>
                <a:ea typeface="+mn-ea"/>
                <a:cs typeface="+mn-cs"/>
              </a:rPr>
              <a:t>Installer</a:t>
            </a:r>
            <a:r>
              <a:rPr lang="cs-CZ" sz="1200" kern="1200" dirty="0" smtClean="0">
                <a:solidFill>
                  <a:schemeClr val="tx1"/>
                </a:solidFill>
                <a:effectLst/>
                <a:latin typeface="+mn-lt"/>
                <a:ea typeface="+mn-ea"/>
                <a:cs typeface="+mn-cs"/>
              </a:rPr>
              <a:t> využívá chráněnou databázi plnou oprav ve formě transformací a přizpůsobení vlastních akcí.</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Např. </a:t>
            </a:r>
            <a:r>
              <a:rPr lang="cs-CZ" sz="1200" kern="1200" dirty="0" err="1" smtClean="0">
                <a:solidFill>
                  <a:schemeClr val="tx1"/>
                </a:solidFill>
                <a:effectLst/>
                <a:latin typeface="+mn-lt"/>
                <a:ea typeface="+mn-ea"/>
                <a:cs typeface="+mn-cs"/>
              </a:rPr>
              <a:t>AMCache</a:t>
            </a:r>
            <a:r>
              <a:rPr lang="cs-CZ" sz="1200" kern="1200" dirty="0" smtClean="0">
                <a:solidFill>
                  <a:schemeClr val="tx1"/>
                </a:solidFill>
                <a:effectLst/>
                <a:latin typeface="+mn-lt"/>
                <a:ea typeface="+mn-ea"/>
                <a:cs typeface="+mn-cs"/>
              </a:rPr>
              <a:t> je úložiště </a:t>
            </a:r>
            <a:r>
              <a:rPr lang="cs-CZ" sz="1200" kern="1200" dirty="0" err="1" smtClean="0">
                <a:solidFill>
                  <a:schemeClr val="tx1"/>
                </a:solidFill>
                <a:effectLst/>
                <a:latin typeface="+mn-lt"/>
                <a:ea typeface="+mn-ea"/>
                <a:cs typeface="+mn-cs"/>
              </a:rPr>
              <a:t>metadat</a:t>
            </a:r>
            <a:r>
              <a:rPr lang="cs-CZ" sz="1200" kern="1200" dirty="0" smtClean="0">
                <a:solidFill>
                  <a:schemeClr val="tx1"/>
                </a:solidFill>
                <a:effectLst/>
                <a:latin typeface="+mn-lt"/>
                <a:ea typeface="+mn-ea"/>
                <a:cs typeface="+mn-cs"/>
              </a:rPr>
              <a:t> o instalaci a spuštění programu pro kompatibilitu aplikací Windows.</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https://devblogs.microsoft.com/setup/appcompat-in-windows-installer/</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\Windows\</a:t>
            </a:r>
            <a:r>
              <a:rPr lang="cs-CZ" sz="1200" b="1" kern="1200" dirty="0" err="1" smtClean="0">
                <a:solidFill>
                  <a:schemeClr val="tx1"/>
                </a:solidFill>
                <a:effectLst/>
                <a:latin typeface="+mn-lt"/>
                <a:ea typeface="+mn-ea"/>
                <a:cs typeface="+mn-cs"/>
              </a:rPr>
              <a:t>Tasks</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Úlohy</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err="1" smtClean="0">
                <a:solidFill>
                  <a:schemeClr val="tx1"/>
                </a:solidFill>
                <a:effectLst/>
                <a:latin typeface="+mn-lt"/>
                <a:ea typeface="+mn-ea"/>
                <a:cs typeface="+mn-cs"/>
              </a:rPr>
              <a:t>Windows.edb</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Ve výchozím nastavení systém Windows indexuje vaše dokumenty pro rychlejší vyhledávání. V důsledku toho jsou všechna data týkající se indexů uložena v tomto souboru </a:t>
            </a:r>
            <a:r>
              <a:rPr lang="cs-CZ" sz="1200" kern="1200" dirty="0" err="1" smtClean="0">
                <a:solidFill>
                  <a:schemeClr val="tx1"/>
                </a:solidFill>
                <a:effectLst/>
                <a:latin typeface="+mn-lt"/>
                <a:ea typeface="+mn-ea"/>
                <a:cs typeface="+mn-cs"/>
              </a:rPr>
              <a:t>Windows.edb</a:t>
            </a:r>
            <a:r>
              <a:rPr lang="cs-CZ" sz="1200" kern="1200" dirty="0" smtClean="0">
                <a:solidFill>
                  <a:schemeClr val="tx1"/>
                </a:solidFill>
                <a:effectLst/>
                <a:latin typeface="+mn-lt"/>
                <a:ea typeface="+mn-ea"/>
                <a:cs typeface="+mn-cs"/>
              </a:rPr>
              <a:t>.</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Je to databázový soubor služby Windows </a:t>
            </a:r>
            <a:r>
              <a:rPr lang="cs-CZ" sz="1200" kern="1200" dirty="0" err="1" smtClean="0">
                <a:solidFill>
                  <a:schemeClr val="tx1"/>
                </a:solidFill>
                <a:effectLst/>
                <a:latin typeface="+mn-lt"/>
                <a:ea typeface="+mn-ea"/>
                <a:cs typeface="+mn-cs"/>
              </a:rPr>
              <a:t>Search</a:t>
            </a:r>
            <a:r>
              <a:rPr lang="cs-CZ" sz="1200" kern="1200" dirty="0" smtClean="0">
                <a:solidFill>
                  <a:schemeClr val="tx1"/>
                </a:solidFill>
                <a:effectLst/>
                <a:latin typeface="+mn-lt"/>
                <a:ea typeface="+mn-ea"/>
                <a:cs typeface="+mn-cs"/>
              </a:rPr>
              <a:t>, která poskytuje indexování obsahu, ukládání vlastností do </a:t>
            </a:r>
            <a:r>
              <a:rPr lang="cs-CZ" sz="1200" kern="1200" dirty="0" err="1" smtClean="0">
                <a:solidFill>
                  <a:schemeClr val="tx1"/>
                </a:solidFill>
                <a:effectLst/>
                <a:latin typeface="+mn-lt"/>
                <a:ea typeface="+mn-ea"/>
                <a:cs typeface="+mn-cs"/>
              </a:rPr>
              <a:t>mezipaměti</a:t>
            </a:r>
            <a:r>
              <a:rPr lang="cs-CZ" sz="1200" kern="1200" dirty="0" smtClean="0">
                <a:solidFill>
                  <a:schemeClr val="tx1"/>
                </a:solidFill>
                <a:effectLst/>
                <a:latin typeface="+mn-lt"/>
                <a:ea typeface="+mn-ea"/>
                <a:cs typeface="+mn-cs"/>
              </a:rPr>
              <a:t> a výsledky hledání pro soubory, e-maily a další obsah.</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https://www.thewindowsclub.com/windows-edb-file</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NTUSER.DAT</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je soubor generovaný systémem Windows, který obsahuje informace o nastavení uživatelského účtu a přizpůsobení. Každý uživatel bude mít ve svém uživatelském profilu svůj vlastní soubor NTUSER.DAT. (Desktop, Windows network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remote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machines</a:t>
            </a:r>
            <a:r>
              <a:rPr lang="cs-CZ" sz="1200" kern="1200" dirty="0" smtClean="0">
                <a:solidFill>
                  <a:schemeClr val="tx1"/>
                </a:solidFill>
                <a:effectLst/>
                <a:latin typeface="+mn-lt"/>
                <a:ea typeface="+mn-ea"/>
                <a:cs typeface="+mn-cs"/>
              </a:rPr>
              <a:t> and </a:t>
            </a:r>
            <a:r>
              <a:rPr lang="cs-CZ" sz="1200" kern="1200" dirty="0" err="1" smtClean="0">
                <a:solidFill>
                  <a:schemeClr val="tx1"/>
                </a:solidFill>
                <a:effectLst/>
                <a:latin typeface="+mn-lt"/>
                <a:ea typeface="+mn-ea"/>
                <a:cs typeface="+mn-cs"/>
              </a:rPr>
              <a:t>remote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UsrClass.dat</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err="1" smtClean="0">
                <a:solidFill>
                  <a:schemeClr val="tx1"/>
                </a:solidFill>
                <a:effectLst/>
                <a:latin typeface="+mn-lt"/>
                <a:ea typeface="+mn-ea"/>
                <a:cs typeface="+mn-cs"/>
              </a:rPr>
              <a:t>stores</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information</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for</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the</a:t>
            </a:r>
            <a:r>
              <a:rPr lang="cs-CZ" sz="1200" kern="1200" dirty="0" smtClean="0">
                <a:solidFill>
                  <a:schemeClr val="tx1"/>
                </a:solidFill>
                <a:effectLst/>
                <a:latin typeface="+mn-lt"/>
                <a:ea typeface="+mn-ea"/>
                <a:cs typeface="+mn-cs"/>
              </a:rPr>
              <a:t> Desktop, ZIP </a:t>
            </a:r>
            <a:r>
              <a:rPr lang="cs-CZ" sz="1200" kern="1200" dirty="0" err="1" smtClean="0">
                <a:solidFill>
                  <a:schemeClr val="tx1"/>
                </a:solidFill>
                <a:effectLst/>
                <a:latin typeface="+mn-lt"/>
                <a:ea typeface="+mn-ea"/>
                <a:cs typeface="+mn-cs"/>
              </a:rPr>
              <a:t>files</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remote</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local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 Windows </a:t>
            </a:r>
            <a:r>
              <a:rPr lang="cs-CZ" sz="1200" kern="1200" dirty="0" err="1" smtClean="0">
                <a:solidFill>
                  <a:schemeClr val="tx1"/>
                </a:solidFill>
                <a:effectLst/>
                <a:latin typeface="+mn-lt"/>
                <a:ea typeface="+mn-ea"/>
                <a:cs typeface="+mn-cs"/>
              </a:rPr>
              <a:t>special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 and </a:t>
            </a:r>
            <a:r>
              <a:rPr lang="cs-CZ" sz="1200" kern="1200" dirty="0" err="1" smtClean="0">
                <a:solidFill>
                  <a:schemeClr val="tx1"/>
                </a:solidFill>
                <a:effectLst/>
                <a:latin typeface="+mn-lt"/>
                <a:ea typeface="+mn-ea"/>
                <a:cs typeface="+mn-cs"/>
              </a:rPr>
              <a:t>virtual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folders</a:t>
            </a:r>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err="1" smtClean="0">
                <a:solidFill>
                  <a:schemeClr val="tx1"/>
                </a:solidFill>
                <a:effectLst/>
                <a:latin typeface="+mn-lt"/>
                <a:ea typeface="+mn-ea"/>
                <a:cs typeface="+mn-cs"/>
              </a:rPr>
              <a:t>AppData</a:t>
            </a:r>
            <a:r>
              <a:rPr lang="cs-CZ" sz="1200" b="1" kern="1200" dirty="0" smtClean="0">
                <a:solidFill>
                  <a:schemeClr val="tx1"/>
                </a:solidFill>
                <a:effectLst/>
                <a:latin typeface="+mn-lt"/>
                <a:ea typeface="+mn-ea"/>
                <a:cs typeface="+mn-cs"/>
              </a:rPr>
              <a:t> </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obsahuje nastavení aplikací, soubory a data jedinečná pro aplikace. Složka je ve výchozím nastavení v Průzkumníku souborů Windows skrytá a má tři skryté podsložky: </a:t>
            </a:r>
            <a:r>
              <a:rPr lang="cs-CZ" sz="1200" kern="1200" dirty="0" err="1" smtClean="0">
                <a:solidFill>
                  <a:schemeClr val="tx1"/>
                </a:solidFill>
                <a:effectLst/>
                <a:latin typeface="+mn-lt"/>
                <a:ea typeface="+mn-ea"/>
                <a:cs typeface="+mn-cs"/>
              </a:rPr>
              <a:t>Local</a:t>
            </a:r>
            <a:r>
              <a:rPr lang="cs-CZ" sz="1200" kern="1200" dirty="0" smtClean="0">
                <a:solidFill>
                  <a:schemeClr val="tx1"/>
                </a:solidFill>
                <a:effectLst/>
                <a:latin typeface="+mn-lt"/>
                <a:ea typeface="+mn-ea"/>
                <a:cs typeface="+mn-cs"/>
              </a:rPr>
              <a:t>, </a:t>
            </a:r>
            <a:r>
              <a:rPr lang="cs-CZ" sz="1200" kern="1200" dirty="0" err="1" smtClean="0">
                <a:solidFill>
                  <a:schemeClr val="tx1"/>
                </a:solidFill>
                <a:effectLst/>
                <a:latin typeface="+mn-lt"/>
                <a:ea typeface="+mn-ea"/>
                <a:cs typeface="+mn-cs"/>
              </a:rPr>
              <a:t>LocalLow</a:t>
            </a:r>
            <a:r>
              <a:rPr lang="cs-CZ" sz="1200" kern="1200" dirty="0" smtClean="0">
                <a:solidFill>
                  <a:schemeClr val="tx1"/>
                </a:solidFill>
                <a:effectLst/>
                <a:latin typeface="+mn-lt"/>
                <a:ea typeface="+mn-ea"/>
                <a:cs typeface="+mn-cs"/>
              </a:rPr>
              <a:t> a Roaming.</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a:t>
            </a:r>
            <a:r>
              <a:rPr lang="cs-CZ" sz="1200" b="1" kern="1200" dirty="0" err="1" smtClean="0">
                <a:solidFill>
                  <a:schemeClr val="tx1"/>
                </a:solidFill>
                <a:effectLst/>
                <a:latin typeface="+mn-lt"/>
                <a:ea typeface="+mn-ea"/>
                <a:cs typeface="+mn-cs"/>
              </a:rPr>
              <a:t>lnk</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Soubor LNK je zkratka, která znamená odkaz na původní soubor. Obsahuje cílový typ, umístění, název souboru, program, který ji otevře (proto má správnou ikonku), a volitelnou klávesovou zkratku.</a:t>
            </a:r>
            <a:endParaRPr lang="cs-CZ" sz="1600" kern="1200" dirty="0" smtClean="0">
              <a:solidFill>
                <a:schemeClr val="tx1"/>
              </a:solidFill>
              <a:effectLst/>
              <a:latin typeface="+mn-lt"/>
              <a:ea typeface="+mn-ea"/>
              <a:cs typeface="+mn-cs"/>
            </a:endParaRPr>
          </a:p>
          <a:p>
            <a:endParaRPr lang="cs-CZ" sz="1200" b="1" kern="1200" dirty="0" smtClean="0">
              <a:solidFill>
                <a:schemeClr val="tx1"/>
              </a:solidFill>
              <a:effectLst/>
              <a:latin typeface="+mn-lt"/>
              <a:ea typeface="+mn-ea"/>
              <a:cs typeface="+mn-cs"/>
            </a:endParaRPr>
          </a:p>
          <a:p>
            <a:r>
              <a:rPr lang="cs-CZ" sz="1200" b="1" kern="1200" dirty="0" smtClean="0">
                <a:solidFill>
                  <a:schemeClr val="tx1"/>
                </a:solidFill>
                <a:effectLst/>
                <a:latin typeface="+mn-lt"/>
                <a:ea typeface="+mn-ea"/>
                <a:cs typeface="+mn-cs"/>
              </a:rPr>
              <a:t>*.</a:t>
            </a:r>
            <a:r>
              <a:rPr lang="cs-CZ" sz="1200" b="1" kern="1200" dirty="0" err="1" smtClean="0">
                <a:solidFill>
                  <a:schemeClr val="tx1"/>
                </a:solidFill>
                <a:effectLst/>
                <a:latin typeface="+mn-lt"/>
                <a:ea typeface="+mn-ea"/>
                <a:cs typeface="+mn-cs"/>
              </a:rPr>
              <a:t>evtx</a:t>
            </a:r>
            <a:r>
              <a:rPr lang="cs-CZ" sz="1200" b="1" kern="1200" dirty="0" smtClean="0">
                <a:solidFill>
                  <a:schemeClr val="tx1"/>
                </a:solidFill>
                <a:effectLst/>
                <a:latin typeface="+mn-lt"/>
                <a:ea typeface="+mn-ea"/>
                <a:cs typeface="+mn-cs"/>
              </a:rPr>
              <a:t>  (</a:t>
            </a:r>
            <a:r>
              <a:rPr lang="cs-CZ" sz="1200" b="1" kern="1200" dirty="0" err="1" smtClean="0">
                <a:solidFill>
                  <a:schemeClr val="tx1"/>
                </a:solidFill>
                <a:effectLst/>
                <a:latin typeface="+mn-lt"/>
                <a:ea typeface="+mn-ea"/>
                <a:cs typeface="+mn-cs"/>
              </a:rPr>
              <a:t>Event</a:t>
            </a:r>
            <a:r>
              <a:rPr lang="cs-CZ" sz="1200" b="1" kern="1200" dirty="0" smtClean="0">
                <a:solidFill>
                  <a:schemeClr val="tx1"/>
                </a:solidFill>
                <a:effectLst/>
                <a:latin typeface="+mn-lt"/>
                <a:ea typeface="+mn-ea"/>
                <a:cs typeface="+mn-cs"/>
              </a:rPr>
              <a:t> Log </a:t>
            </a:r>
            <a:r>
              <a:rPr lang="cs-CZ" sz="1200" b="1" kern="1200" dirty="0" err="1" smtClean="0">
                <a:solidFill>
                  <a:schemeClr val="tx1"/>
                </a:solidFill>
                <a:effectLst/>
                <a:latin typeface="+mn-lt"/>
                <a:ea typeface="+mn-ea"/>
                <a:cs typeface="+mn-cs"/>
              </a:rPr>
              <a:t>File</a:t>
            </a:r>
            <a:r>
              <a:rPr lang="cs-CZ" sz="1200" b="1" kern="1200" dirty="0" smtClean="0">
                <a:solidFill>
                  <a:schemeClr val="tx1"/>
                </a:solidFill>
                <a:effectLst/>
                <a:latin typeface="+mn-lt"/>
                <a:ea typeface="+mn-ea"/>
                <a:cs typeface="+mn-cs"/>
              </a:rPr>
              <a:t>)</a:t>
            </a:r>
            <a:r>
              <a:rPr lang="cs-CZ" sz="1200" kern="1200" dirty="0" smtClean="0">
                <a:solidFill>
                  <a:schemeClr val="tx1"/>
                </a:solidFill>
                <a:effectLst/>
                <a:latin typeface="+mn-lt"/>
                <a:ea typeface="+mn-ea"/>
                <a:cs typeface="+mn-cs"/>
              </a:rPr>
              <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obsahuje seznam událostí zaznamenaných systémem Windows; uloženy v proprietárním binárním formátu, který lze zobrazit pouze v programu Prohlížeč událostí.</a:t>
            </a:r>
            <a:br>
              <a:rPr lang="cs-CZ" sz="1200" kern="1200" dirty="0" smtClean="0">
                <a:solidFill>
                  <a:schemeClr val="tx1"/>
                </a:solidFill>
                <a:effectLst/>
                <a:latin typeface="+mn-lt"/>
                <a:ea typeface="+mn-ea"/>
                <a:cs typeface="+mn-cs"/>
              </a:rPr>
            </a:br>
            <a:r>
              <a:rPr lang="cs-CZ" sz="1200" kern="1200" dirty="0" smtClean="0">
                <a:solidFill>
                  <a:schemeClr val="tx1"/>
                </a:solidFill>
                <a:effectLst/>
                <a:latin typeface="+mn-lt"/>
                <a:ea typeface="+mn-ea"/>
                <a:cs typeface="+mn-cs"/>
              </a:rPr>
              <a:t>C:\Windows\System32\winevt\Logs</a:t>
            </a:r>
            <a:endParaRPr lang="cs-CZ" sz="1600" kern="1200" dirty="0" smtClean="0">
              <a:solidFill>
                <a:schemeClr val="tx1"/>
              </a:solidFill>
              <a:effectLst/>
              <a:latin typeface="+mn-lt"/>
              <a:ea typeface="+mn-ea"/>
              <a:cs typeface="+mn-cs"/>
            </a:endParaRPr>
          </a:p>
          <a:p>
            <a:r>
              <a:rPr lang="cs-CZ" sz="1200" kern="1200" dirty="0" smtClean="0">
                <a:solidFill>
                  <a:schemeClr val="tx1"/>
                </a:solidFill>
                <a:effectLst/>
                <a:latin typeface="+mn-lt"/>
                <a:ea typeface="+mn-ea"/>
                <a:cs typeface="+mn-cs"/>
              </a:rPr>
              <a:t> </a:t>
            </a:r>
            <a:endParaRPr lang="cs-CZ" sz="1600" kern="1200" dirty="0" smtClean="0">
              <a:solidFill>
                <a:schemeClr val="tx1"/>
              </a:solidFill>
              <a:effectLst/>
              <a:latin typeface="+mn-lt"/>
              <a:ea typeface="+mn-ea"/>
              <a:cs typeface="+mn-cs"/>
            </a:endParaRPr>
          </a:p>
          <a:p>
            <a:endParaRPr lang="cs-CZ" b="0"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9</a:t>
            </a:fld>
            <a:endParaRPr lang="en-GB" dirty="0"/>
          </a:p>
        </p:txBody>
      </p:sp>
    </p:spTree>
    <p:extLst>
      <p:ext uri="{BB962C8B-B14F-4D97-AF65-F5344CB8AC3E}">
        <p14:creationId xmlns:p14="http://schemas.microsoft.com/office/powerpoint/2010/main" val="147963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Funguje</a:t>
            </a:r>
            <a:r>
              <a:rPr lang="cs-CZ" baseline="0" dirty="0" smtClean="0"/>
              <a:t> v</a:t>
            </a:r>
            <a:r>
              <a:rPr lang="cs-CZ" dirty="0" smtClean="0"/>
              <a:t> </a:t>
            </a:r>
            <a:r>
              <a:rPr lang="cs-CZ" dirty="0" err="1" smtClean="0"/>
              <a:t>Kali</a:t>
            </a:r>
            <a:r>
              <a:rPr lang="cs-CZ" dirty="0" smtClean="0"/>
              <a:t> (</a:t>
            </a:r>
            <a:r>
              <a:rPr lang="cs-CZ" dirty="0" err="1" smtClean="0"/>
              <a:t>Debian</a:t>
            </a:r>
            <a:r>
              <a:rPr lang="cs-CZ" dirty="0" smtClean="0"/>
              <a:t>) na i na SIFT (</a:t>
            </a:r>
            <a:r>
              <a:rPr lang="cs-CZ" dirty="0" err="1" smtClean="0"/>
              <a:t>Ubuntu</a:t>
            </a:r>
            <a:r>
              <a:rPr lang="cs-CZ" dirty="0" smtClean="0"/>
              <a:t>)</a:t>
            </a:r>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11</a:t>
            </a:fld>
            <a:endParaRPr lang="en-GB" dirty="0"/>
          </a:p>
        </p:txBody>
      </p:sp>
    </p:spTree>
    <p:extLst>
      <p:ext uri="{BB962C8B-B14F-4D97-AF65-F5344CB8AC3E}">
        <p14:creationId xmlns:p14="http://schemas.microsoft.com/office/powerpoint/2010/main" val="4281674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12</a:t>
            </a:fld>
            <a:endParaRPr lang="en-GB" dirty="0"/>
          </a:p>
        </p:txBody>
      </p:sp>
    </p:spTree>
    <p:extLst>
      <p:ext uri="{BB962C8B-B14F-4D97-AF65-F5344CB8AC3E}">
        <p14:creationId xmlns:p14="http://schemas.microsoft.com/office/powerpoint/2010/main" val="4057770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13</a:t>
            </a:fld>
            <a:endParaRPr lang="en-GB" dirty="0"/>
          </a:p>
        </p:txBody>
      </p:sp>
    </p:spTree>
    <p:extLst>
      <p:ext uri="{BB962C8B-B14F-4D97-AF65-F5344CB8AC3E}">
        <p14:creationId xmlns:p14="http://schemas.microsoft.com/office/powerpoint/2010/main" val="2544121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Lze provádět analýzu bez změny jediného bitu?</a:t>
            </a:r>
          </a:p>
          <a:p>
            <a:endParaRPr lang="en-GB" dirty="0"/>
          </a:p>
        </p:txBody>
      </p:sp>
      <p:sp>
        <p:nvSpPr>
          <p:cNvPr id="4" name="Zástupný symbol pro číslo snímku 3"/>
          <p:cNvSpPr>
            <a:spLocks noGrp="1"/>
          </p:cNvSpPr>
          <p:nvPr>
            <p:ph type="sldNum" sz="quarter" idx="10"/>
          </p:nvPr>
        </p:nvSpPr>
        <p:spPr/>
        <p:txBody>
          <a:bodyPr/>
          <a:lstStyle/>
          <a:p>
            <a:fld id="{004E0D18-C1CB-4D33-AD1F-D344BD9F3B87}" type="slidenum">
              <a:rPr lang="en-GB" smtClean="0"/>
              <a:t>14</a:t>
            </a:fld>
            <a:endParaRPr lang="en-GB" dirty="0"/>
          </a:p>
        </p:txBody>
      </p:sp>
    </p:spTree>
    <p:extLst>
      <p:ext uri="{BB962C8B-B14F-4D97-AF65-F5344CB8AC3E}">
        <p14:creationId xmlns:p14="http://schemas.microsoft.com/office/powerpoint/2010/main" val="1355708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cs-CZ" smtClean="0"/>
              <a:t>Kliknutím lze upravit styl.</a:t>
            </a:r>
            <a:endParaRPr lang="en-US" dirty="0"/>
          </a:p>
        </p:txBody>
      </p:sp>
      <p:sp>
        <p:nvSpPr>
          <p:cNvPr id="3" name="Subtitle 2"/>
          <p:cNvSpPr>
            <a:spLocks noGrp="1"/>
          </p:cNvSpPr>
          <p:nvPr>
            <p:ph type="subTitle" idx="1"/>
          </p:nvPr>
        </p:nvSpPr>
        <p:spPr>
          <a:xfrm>
            <a:off x="1143000" y="3602037"/>
            <a:ext cx="6858000" cy="2556429"/>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en-US" dirty="0"/>
          </a:p>
        </p:txBody>
      </p:sp>
      <p:graphicFrame>
        <p:nvGraphicFramePr>
          <p:cNvPr id="16" name="Tabulka 15"/>
          <p:cNvGraphicFramePr>
            <a:graphicFrameLocks noGrp="1"/>
          </p:cNvGraphicFramePr>
          <p:nvPr userDrawn="1">
            <p:extLst>
              <p:ext uri="{D42A27DB-BD31-4B8C-83A1-F6EECF244321}">
                <p14:modId xmlns:p14="http://schemas.microsoft.com/office/powerpoint/2010/main" val="2655049463"/>
              </p:ext>
            </p:extLst>
          </p:nvPr>
        </p:nvGraphicFramePr>
        <p:xfrm>
          <a:off x="0" y="7239"/>
          <a:ext cx="9144000" cy="960807"/>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910290663"/>
                    </a:ext>
                  </a:extLst>
                </a:gridCol>
                <a:gridCol w="2556476">
                  <a:extLst>
                    <a:ext uri="{9D8B030D-6E8A-4147-A177-3AD203B41FA5}">
                      <a16:colId xmlns:a16="http://schemas.microsoft.com/office/drawing/2014/main" val="2345665926"/>
                    </a:ext>
                  </a:extLst>
                </a:gridCol>
                <a:gridCol w="5469924">
                  <a:extLst>
                    <a:ext uri="{9D8B030D-6E8A-4147-A177-3AD203B41FA5}">
                      <a16:colId xmlns:a16="http://schemas.microsoft.com/office/drawing/2014/main" val="2605011476"/>
                    </a:ext>
                  </a:extLst>
                </a:gridCol>
              </a:tblGrid>
              <a:tr h="960807">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188CD"/>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88CD"/>
                    </a:solidFill>
                  </a:tcPr>
                </a:tc>
                <a:extLst>
                  <a:ext uri="{0D108BD9-81ED-4DB2-BD59-A6C34878D82A}">
                    <a16:rowId xmlns:a16="http://schemas.microsoft.com/office/drawing/2014/main" val="855137376"/>
                  </a:ext>
                </a:extLst>
              </a:tr>
            </a:tbl>
          </a:graphicData>
        </a:graphic>
      </p:graphicFrame>
      <p:pic>
        <p:nvPicPr>
          <p:cNvPr id="17" name="Obrázek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417" y="127642"/>
            <a:ext cx="2404566" cy="720000"/>
          </a:xfrm>
          <a:prstGeom prst="rect">
            <a:avLst/>
          </a:prstGeom>
        </p:spPr>
      </p:pic>
      <p:sp>
        <p:nvSpPr>
          <p:cNvPr id="18" name="TextovéPole 17"/>
          <p:cNvSpPr txBox="1"/>
          <p:nvPr userDrawn="1"/>
        </p:nvSpPr>
        <p:spPr>
          <a:xfrm>
            <a:off x="5379308" y="302975"/>
            <a:ext cx="1977081" cy="369332"/>
          </a:xfrm>
          <a:prstGeom prst="rect">
            <a:avLst/>
          </a:prstGeom>
          <a:noFill/>
        </p:spPr>
        <p:txBody>
          <a:bodyPr wrap="square" rtlCol="0">
            <a:spAutoFit/>
          </a:bodyPr>
          <a:lstStyle/>
          <a:p>
            <a:pPr algn="ctr"/>
            <a:r>
              <a:rPr lang="cs-CZ" dirty="0">
                <a:solidFill>
                  <a:schemeClr val="bg1"/>
                </a:solidFill>
                <a:latin typeface="Arial" panose="020B0604020202020204" pitchFamily="34" charset="0"/>
                <a:cs typeface="Arial" panose="020B0604020202020204" pitchFamily="34" charset="0"/>
              </a:rPr>
              <a:t>fvt.unob.cz</a:t>
            </a:r>
          </a:p>
        </p:txBody>
      </p:sp>
    </p:spTree>
    <p:extLst>
      <p:ext uri="{BB962C8B-B14F-4D97-AF65-F5344CB8AC3E}">
        <p14:creationId xmlns:p14="http://schemas.microsoft.com/office/powerpoint/2010/main" val="172185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5" name="Footer Placeholder 4"/>
          <p:cNvSpPr>
            <a:spLocks noGrp="1"/>
          </p:cNvSpPr>
          <p:nvPr>
            <p:ph type="ftr" sz="quarter" idx="11"/>
          </p:nvPr>
        </p:nvSpPr>
        <p:spPr/>
        <p:txBody>
          <a:bodyPr/>
          <a:lstStyle/>
          <a:p>
            <a:endParaRPr lang="cs-CZ" dirty="0"/>
          </a:p>
        </p:txBody>
      </p:sp>
      <p:sp>
        <p:nvSpPr>
          <p:cNvPr id="6" name="Slide Number Placeholder 5"/>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7990066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cs-CZ" smtClean="0"/>
              <a:t>Kliknutím lze upravit styl.</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5" name="Footer Placeholder 4"/>
          <p:cNvSpPr>
            <a:spLocks noGrp="1"/>
          </p:cNvSpPr>
          <p:nvPr>
            <p:ph type="ftr" sz="quarter" idx="11"/>
          </p:nvPr>
        </p:nvSpPr>
        <p:spPr/>
        <p:txBody>
          <a:bodyPr/>
          <a:lstStyle/>
          <a:p>
            <a:endParaRPr lang="cs-CZ" dirty="0"/>
          </a:p>
        </p:txBody>
      </p:sp>
      <p:sp>
        <p:nvSpPr>
          <p:cNvPr id="6" name="Slide Number Placeholder 5"/>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3173366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1045438"/>
            <a:ext cx="7886700" cy="1325563"/>
          </a:xfrm>
        </p:spPr>
        <p:txBody>
          <a:bodyPr/>
          <a:lstStyle>
            <a:lvl1pPr>
              <a:defRPr>
                <a:latin typeface="Arial" panose="020B0604020202020204" pitchFamily="34" charset="0"/>
                <a:cs typeface="Arial" panose="020B0604020202020204" pitchFamily="34" charset="0"/>
              </a:defRPr>
            </a:lvl1pPr>
          </a:lstStyle>
          <a:p>
            <a:r>
              <a:rPr lang="cs-CZ" smtClean="0"/>
              <a:t>Kliknutím lze upravit styl.</a:t>
            </a:r>
            <a:endParaRPr lang="en-US" dirty="0"/>
          </a:p>
        </p:txBody>
      </p:sp>
      <p:sp>
        <p:nvSpPr>
          <p:cNvPr id="3" name="Content Placeholder 2"/>
          <p:cNvSpPr>
            <a:spLocks noGrp="1"/>
          </p:cNvSpPr>
          <p:nvPr>
            <p:ph idx="1"/>
          </p:nvPr>
        </p:nvSpPr>
        <p:spPr>
          <a:xfrm>
            <a:off x="628650" y="2531059"/>
            <a:ext cx="7886700" cy="3645904"/>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graphicFrame>
        <p:nvGraphicFramePr>
          <p:cNvPr id="14" name="Tabulka 13"/>
          <p:cNvGraphicFramePr>
            <a:graphicFrameLocks noGrp="1"/>
          </p:cNvGraphicFramePr>
          <p:nvPr userDrawn="1">
            <p:extLst>
              <p:ext uri="{D42A27DB-BD31-4B8C-83A1-F6EECF244321}">
                <p14:modId xmlns:p14="http://schemas.microsoft.com/office/powerpoint/2010/main" val="680536751"/>
              </p:ext>
            </p:extLst>
          </p:nvPr>
        </p:nvGraphicFramePr>
        <p:xfrm>
          <a:off x="0" y="7239"/>
          <a:ext cx="9144000" cy="960807"/>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910290663"/>
                    </a:ext>
                  </a:extLst>
                </a:gridCol>
                <a:gridCol w="2556476">
                  <a:extLst>
                    <a:ext uri="{9D8B030D-6E8A-4147-A177-3AD203B41FA5}">
                      <a16:colId xmlns:a16="http://schemas.microsoft.com/office/drawing/2014/main" val="2345665926"/>
                    </a:ext>
                  </a:extLst>
                </a:gridCol>
                <a:gridCol w="5469924">
                  <a:extLst>
                    <a:ext uri="{9D8B030D-6E8A-4147-A177-3AD203B41FA5}">
                      <a16:colId xmlns:a16="http://schemas.microsoft.com/office/drawing/2014/main" val="2605011476"/>
                    </a:ext>
                  </a:extLst>
                </a:gridCol>
              </a:tblGrid>
              <a:tr h="960807">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188CD"/>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88CD"/>
                    </a:solidFill>
                  </a:tcPr>
                </a:tc>
                <a:extLst>
                  <a:ext uri="{0D108BD9-81ED-4DB2-BD59-A6C34878D82A}">
                    <a16:rowId xmlns:a16="http://schemas.microsoft.com/office/drawing/2014/main" val="855137376"/>
                  </a:ext>
                </a:extLst>
              </a:tr>
            </a:tbl>
          </a:graphicData>
        </a:graphic>
      </p:graphicFrame>
      <p:pic>
        <p:nvPicPr>
          <p:cNvPr id="16" name="Obrázek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2417" y="127642"/>
            <a:ext cx="2404566" cy="720000"/>
          </a:xfrm>
          <a:prstGeom prst="rect">
            <a:avLst/>
          </a:prstGeom>
        </p:spPr>
      </p:pic>
      <p:sp>
        <p:nvSpPr>
          <p:cNvPr id="17" name="TextovéPole 16"/>
          <p:cNvSpPr txBox="1"/>
          <p:nvPr userDrawn="1"/>
        </p:nvSpPr>
        <p:spPr>
          <a:xfrm>
            <a:off x="5379308" y="302975"/>
            <a:ext cx="1977081" cy="369332"/>
          </a:xfrm>
          <a:prstGeom prst="rect">
            <a:avLst/>
          </a:prstGeom>
          <a:noFill/>
        </p:spPr>
        <p:txBody>
          <a:bodyPr wrap="square" rtlCol="0">
            <a:spAutoFit/>
          </a:bodyPr>
          <a:lstStyle/>
          <a:p>
            <a:pPr algn="ctr"/>
            <a:r>
              <a:rPr lang="cs-CZ" dirty="0">
                <a:solidFill>
                  <a:schemeClr val="bg1"/>
                </a:solidFill>
                <a:latin typeface="Arial" panose="020B0604020202020204" pitchFamily="34" charset="0"/>
                <a:cs typeface="Arial" panose="020B0604020202020204" pitchFamily="34" charset="0"/>
              </a:rPr>
              <a:t>fvt.unob.cz</a:t>
            </a:r>
          </a:p>
        </p:txBody>
      </p:sp>
    </p:spTree>
    <p:extLst>
      <p:ext uri="{BB962C8B-B14F-4D97-AF65-F5344CB8AC3E}">
        <p14:creationId xmlns:p14="http://schemas.microsoft.com/office/powerpoint/2010/main" val="15470382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cs-CZ" smtClean="0"/>
              <a:t>Kliknutím lze upravit styl.</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Date Placeholder 3"/>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5" name="Footer Placeholder 4"/>
          <p:cNvSpPr>
            <a:spLocks noGrp="1"/>
          </p:cNvSpPr>
          <p:nvPr>
            <p:ph type="ftr" sz="quarter" idx="11"/>
          </p:nvPr>
        </p:nvSpPr>
        <p:spPr/>
        <p:txBody>
          <a:bodyPr/>
          <a:lstStyle/>
          <a:p>
            <a:endParaRPr lang="cs-CZ" dirty="0"/>
          </a:p>
        </p:txBody>
      </p:sp>
      <p:sp>
        <p:nvSpPr>
          <p:cNvPr id="6" name="Slide Number Placeholder 5"/>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3354723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Date Placeholder 4"/>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6" name="Footer Placeholder 5"/>
          <p:cNvSpPr>
            <a:spLocks noGrp="1"/>
          </p:cNvSpPr>
          <p:nvPr>
            <p:ph type="ftr" sz="quarter" idx="11"/>
          </p:nvPr>
        </p:nvSpPr>
        <p:spPr/>
        <p:txBody>
          <a:bodyPr/>
          <a:lstStyle/>
          <a:p>
            <a:endParaRPr lang="cs-CZ" dirty="0"/>
          </a:p>
        </p:txBody>
      </p:sp>
      <p:sp>
        <p:nvSpPr>
          <p:cNvPr id="7" name="Slide Number Placeholder 6"/>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4227461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cs-CZ" smtClean="0"/>
              <a:t>Kliknutím lze upravit styl.</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Content Placeholder 3"/>
          <p:cNvSpPr>
            <a:spLocks noGrp="1"/>
          </p:cNvSpPr>
          <p:nvPr>
            <p:ph sz="half" idx="2"/>
          </p:nvPr>
        </p:nvSpPr>
        <p:spPr>
          <a:xfrm>
            <a:off x="629842" y="2505075"/>
            <a:ext cx="3868340"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Content Placeholder 5"/>
          <p:cNvSpPr>
            <a:spLocks noGrp="1"/>
          </p:cNvSpPr>
          <p:nvPr>
            <p:ph sz="quarter" idx="4"/>
          </p:nvPr>
        </p:nvSpPr>
        <p:spPr>
          <a:xfrm>
            <a:off x="4629150" y="2505075"/>
            <a:ext cx="3887391"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7" name="Date Placeholder 6"/>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8" name="Footer Placeholder 7"/>
          <p:cNvSpPr>
            <a:spLocks noGrp="1"/>
          </p:cNvSpPr>
          <p:nvPr>
            <p:ph type="ftr" sz="quarter" idx="11"/>
          </p:nvPr>
        </p:nvSpPr>
        <p:spPr/>
        <p:txBody>
          <a:bodyPr/>
          <a:lstStyle/>
          <a:p>
            <a:endParaRPr lang="cs-CZ" dirty="0"/>
          </a:p>
        </p:txBody>
      </p:sp>
      <p:sp>
        <p:nvSpPr>
          <p:cNvPr id="9" name="Slide Number Placeholder 8"/>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352519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Date Placeholder 2"/>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4" name="Footer Placeholder 3"/>
          <p:cNvSpPr>
            <a:spLocks noGrp="1"/>
          </p:cNvSpPr>
          <p:nvPr>
            <p:ph type="ftr" sz="quarter" idx="11"/>
          </p:nvPr>
        </p:nvSpPr>
        <p:spPr/>
        <p:txBody>
          <a:bodyPr/>
          <a:lstStyle/>
          <a:p>
            <a:endParaRPr lang="cs-CZ" dirty="0"/>
          </a:p>
        </p:txBody>
      </p:sp>
      <p:sp>
        <p:nvSpPr>
          <p:cNvPr id="5" name="Slide Number Placeholder 4"/>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748242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3" name="Footer Placeholder 2"/>
          <p:cNvSpPr>
            <a:spLocks noGrp="1"/>
          </p:cNvSpPr>
          <p:nvPr>
            <p:ph type="ftr" sz="quarter" idx="11"/>
          </p:nvPr>
        </p:nvSpPr>
        <p:spPr/>
        <p:txBody>
          <a:bodyPr/>
          <a:lstStyle/>
          <a:p>
            <a:endParaRPr lang="cs-CZ" dirty="0"/>
          </a:p>
        </p:txBody>
      </p:sp>
      <p:sp>
        <p:nvSpPr>
          <p:cNvPr id="4" name="Slide Number Placeholder 3"/>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1653454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smtClean="0"/>
              <a:t>Kliknutím lze upravit styl.</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Date Placeholder 4"/>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6" name="Footer Placeholder 5"/>
          <p:cNvSpPr>
            <a:spLocks noGrp="1"/>
          </p:cNvSpPr>
          <p:nvPr>
            <p:ph type="ftr" sz="quarter" idx="11"/>
          </p:nvPr>
        </p:nvSpPr>
        <p:spPr/>
        <p:txBody>
          <a:bodyPr/>
          <a:lstStyle/>
          <a:p>
            <a:endParaRPr lang="cs-CZ" dirty="0"/>
          </a:p>
        </p:txBody>
      </p:sp>
      <p:sp>
        <p:nvSpPr>
          <p:cNvPr id="7" name="Slide Number Placeholder 6"/>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2859310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cs-CZ" smtClean="0"/>
              <a:t>Kliknutím lze upravit styl.</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dirty="0" smtClean="0"/>
              <a:t>Kliknutím na ikonu přidáte obrázek.</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Date Placeholder 4"/>
          <p:cNvSpPr>
            <a:spLocks noGrp="1"/>
          </p:cNvSpPr>
          <p:nvPr>
            <p:ph type="dt" sz="half" idx="10"/>
          </p:nvPr>
        </p:nvSpPr>
        <p:spPr/>
        <p:txBody>
          <a:bodyPr/>
          <a:lstStyle/>
          <a:p>
            <a:fld id="{615B6A58-7A36-4533-8DE5-521D633956D1}" type="datetimeFigureOut">
              <a:rPr lang="cs-CZ" smtClean="0"/>
              <a:t>22.10.2023</a:t>
            </a:fld>
            <a:endParaRPr lang="cs-CZ" dirty="0"/>
          </a:p>
        </p:txBody>
      </p:sp>
      <p:sp>
        <p:nvSpPr>
          <p:cNvPr id="6" name="Footer Placeholder 5"/>
          <p:cNvSpPr>
            <a:spLocks noGrp="1"/>
          </p:cNvSpPr>
          <p:nvPr>
            <p:ph type="ftr" sz="quarter" idx="11"/>
          </p:nvPr>
        </p:nvSpPr>
        <p:spPr/>
        <p:txBody>
          <a:bodyPr/>
          <a:lstStyle/>
          <a:p>
            <a:endParaRPr lang="cs-CZ" dirty="0"/>
          </a:p>
        </p:txBody>
      </p:sp>
      <p:sp>
        <p:nvSpPr>
          <p:cNvPr id="7" name="Slide Number Placeholder 6"/>
          <p:cNvSpPr>
            <a:spLocks noGrp="1"/>
          </p:cNvSpPr>
          <p:nvPr>
            <p:ph type="sldNum" sz="quarter" idx="12"/>
          </p:nvPr>
        </p:nvSpPr>
        <p:spPr/>
        <p:txBody>
          <a:bodyPr/>
          <a:lstStyle/>
          <a:p>
            <a:fld id="{6D1C25C1-CB4C-4E40-A1BB-B6068D32E281}" type="slidenum">
              <a:rPr lang="cs-CZ" smtClean="0"/>
              <a:t>‹#›</a:t>
            </a:fld>
            <a:endParaRPr lang="cs-CZ" dirty="0"/>
          </a:p>
        </p:txBody>
      </p:sp>
    </p:spTree>
    <p:extLst>
      <p:ext uri="{BB962C8B-B14F-4D97-AF65-F5344CB8AC3E}">
        <p14:creationId xmlns:p14="http://schemas.microsoft.com/office/powerpoint/2010/main" val="330678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cs-CZ"/>
              <a:t>Kliknutím lze upravit styl.</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cs-CZ" dirty="0"/>
              <a:t>Upravte styly předlohy textu.</a:t>
            </a:r>
          </a:p>
          <a:p>
            <a:pPr lvl="1"/>
            <a:r>
              <a:rPr lang="cs-CZ" dirty="0"/>
              <a:t>Druhá úroveň</a:t>
            </a:r>
          </a:p>
          <a:p>
            <a:pPr lvl="2"/>
            <a:r>
              <a:rPr lang="cs-CZ" dirty="0"/>
              <a:t>Třetí úroveň</a:t>
            </a:r>
          </a:p>
          <a:p>
            <a:pPr lvl="3"/>
            <a:r>
              <a:rPr lang="cs-CZ" dirty="0"/>
              <a:t>Čtvrtá úroveň</a:t>
            </a:r>
          </a:p>
          <a:p>
            <a:pPr lvl="4"/>
            <a:r>
              <a:rPr lang="cs-CZ" dirty="0"/>
              <a:t>Pátá úroveň</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5B6A58-7A36-4533-8DE5-521D633956D1}" type="datetimeFigureOut">
              <a:rPr lang="cs-CZ" smtClean="0"/>
              <a:t>22.10.2023</a:t>
            </a:fld>
            <a:endParaRPr lang="cs-CZ"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1C25C1-CB4C-4E40-A1BB-B6068D32E281}" type="slidenum">
              <a:rPr lang="cs-CZ" smtClean="0"/>
              <a:t>‹#›</a:t>
            </a:fld>
            <a:endParaRPr lang="cs-CZ" dirty="0"/>
          </a:p>
        </p:txBody>
      </p:sp>
      <p:graphicFrame>
        <p:nvGraphicFramePr>
          <p:cNvPr id="7" name="Tabulka 6"/>
          <p:cNvGraphicFramePr>
            <a:graphicFrameLocks noGrp="1"/>
          </p:cNvGraphicFramePr>
          <p:nvPr userDrawn="1">
            <p:extLst>
              <p:ext uri="{D42A27DB-BD31-4B8C-83A1-F6EECF244321}">
                <p14:modId xmlns:p14="http://schemas.microsoft.com/office/powerpoint/2010/main" val="1018427070"/>
              </p:ext>
            </p:extLst>
          </p:nvPr>
        </p:nvGraphicFramePr>
        <p:xfrm>
          <a:off x="0" y="7239"/>
          <a:ext cx="9144000" cy="960807"/>
        </p:xfrm>
        <a:graphic>
          <a:graphicData uri="http://schemas.openxmlformats.org/drawingml/2006/table">
            <a:tbl>
              <a:tblPr firstRow="1" bandRow="1">
                <a:tableStyleId>{5C22544A-7EE6-4342-B048-85BDC9FD1C3A}</a:tableStyleId>
              </a:tblPr>
              <a:tblGrid>
                <a:gridCol w="1117600">
                  <a:extLst>
                    <a:ext uri="{9D8B030D-6E8A-4147-A177-3AD203B41FA5}">
                      <a16:colId xmlns:a16="http://schemas.microsoft.com/office/drawing/2014/main" val="2910290663"/>
                    </a:ext>
                  </a:extLst>
                </a:gridCol>
                <a:gridCol w="2556476">
                  <a:extLst>
                    <a:ext uri="{9D8B030D-6E8A-4147-A177-3AD203B41FA5}">
                      <a16:colId xmlns:a16="http://schemas.microsoft.com/office/drawing/2014/main" val="2345665926"/>
                    </a:ext>
                  </a:extLst>
                </a:gridCol>
                <a:gridCol w="5469924">
                  <a:extLst>
                    <a:ext uri="{9D8B030D-6E8A-4147-A177-3AD203B41FA5}">
                      <a16:colId xmlns:a16="http://schemas.microsoft.com/office/drawing/2014/main" val="2605011476"/>
                    </a:ext>
                  </a:extLst>
                </a:gridCol>
              </a:tblGrid>
              <a:tr h="960807">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188CD"/>
                    </a:solid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88CD"/>
                    </a:solidFill>
                  </a:tcPr>
                </a:tc>
                <a:extLst>
                  <a:ext uri="{0D108BD9-81ED-4DB2-BD59-A6C34878D82A}">
                    <a16:rowId xmlns:a16="http://schemas.microsoft.com/office/drawing/2014/main" val="855137376"/>
                  </a:ext>
                </a:extLst>
              </a:tr>
            </a:tbl>
          </a:graphicData>
        </a:graphic>
      </p:graphicFrame>
      <p:pic>
        <p:nvPicPr>
          <p:cNvPr id="8" name="Obrázek 7"/>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82417" y="127642"/>
            <a:ext cx="2404566" cy="720000"/>
          </a:xfrm>
          <a:prstGeom prst="rect">
            <a:avLst/>
          </a:prstGeom>
        </p:spPr>
      </p:pic>
      <p:sp>
        <p:nvSpPr>
          <p:cNvPr id="9" name="TextovéPole 8"/>
          <p:cNvSpPr txBox="1"/>
          <p:nvPr userDrawn="1"/>
        </p:nvSpPr>
        <p:spPr>
          <a:xfrm>
            <a:off x="5379308" y="302975"/>
            <a:ext cx="1977081" cy="369332"/>
          </a:xfrm>
          <a:prstGeom prst="rect">
            <a:avLst/>
          </a:prstGeom>
          <a:noFill/>
        </p:spPr>
        <p:txBody>
          <a:bodyPr wrap="square" rtlCol="0">
            <a:spAutoFit/>
          </a:bodyPr>
          <a:lstStyle/>
          <a:p>
            <a:pPr algn="ctr"/>
            <a:r>
              <a:rPr lang="cs-CZ" dirty="0">
                <a:solidFill>
                  <a:schemeClr val="bg1"/>
                </a:solidFill>
                <a:latin typeface="Arial" panose="020B0604020202020204" pitchFamily="34" charset="0"/>
                <a:cs typeface="Arial" panose="020B0604020202020204" pitchFamily="34" charset="0"/>
              </a:rPr>
              <a:t>fvt.unob.cz</a:t>
            </a:r>
          </a:p>
        </p:txBody>
      </p:sp>
      <p:graphicFrame>
        <p:nvGraphicFramePr>
          <p:cNvPr id="10" name="Tabulka 9"/>
          <p:cNvGraphicFramePr>
            <a:graphicFrameLocks noGrp="1"/>
          </p:cNvGraphicFramePr>
          <p:nvPr userDrawn="1">
            <p:extLst>
              <p:ext uri="{D42A27DB-BD31-4B8C-83A1-F6EECF244321}">
                <p14:modId xmlns:p14="http://schemas.microsoft.com/office/powerpoint/2010/main" val="2703813701"/>
              </p:ext>
            </p:extLst>
          </p:nvPr>
        </p:nvGraphicFramePr>
        <p:xfrm>
          <a:off x="0" y="6306457"/>
          <a:ext cx="9152238" cy="552484"/>
        </p:xfrm>
        <a:graphic>
          <a:graphicData uri="http://schemas.openxmlformats.org/drawingml/2006/table">
            <a:tbl>
              <a:tblPr firstRow="1" bandRow="1">
                <a:tableStyleId>{5C22544A-7EE6-4342-B048-85BDC9FD1C3A}</a:tableStyleId>
              </a:tblPr>
              <a:tblGrid>
                <a:gridCol w="2278743">
                  <a:extLst>
                    <a:ext uri="{9D8B030D-6E8A-4147-A177-3AD203B41FA5}">
                      <a16:colId xmlns:a16="http://schemas.microsoft.com/office/drawing/2014/main" val="2910290663"/>
                    </a:ext>
                  </a:extLst>
                </a:gridCol>
                <a:gridCol w="5118835">
                  <a:extLst>
                    <a:ext uri="{9D8B030D-6E8A-4147-A177-3AD203B41FA5}">
                      <a16:colId xmlns:a16="http://schemas.microsoft.com/office/drawing/2014/main" val="2345665926"/>
                    </a:ext>
                  </a:extLst>
                </a:gridCol>
                <a:gridCol w="1754660">
                  <a:extLst>
                    <a:ext uri="{9D8B030D-6E8A-4147-A177-3AD203B41FA5}">
                      <a16:colId xmlns:a16="http://schemas.microsoft.com/office/drawing/2014/main" val="1178739229"/>
                    </a:ext>
                  </a:extLst>
                </a:gridCol>
              </a:tblGrid>
              <a:tr h="552484">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88CD"/>
                    </a:solidFill>
                  </a:tcPr>
                </a:tc>
                <a:tc>
                  <a:txBody>
                    <a:bodyPr/>
                    <a:lstStyle/>
                    <a:p>
                      <a:pPr algn="ctr"/>
                      <a:endParaRPr lang="cs-CZ" sz="16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cs-CZ"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188CD"/>
                    </a:solidFill>
                  </a:tcPr>
                </a:tc>
                <a:extLst>
                  <a:ext uri="{0D108BD9-81ED-4DB2-BD59-A6C34878D82A}">
                    <a16:rowId xmlns:a16="http://schemas.microsoft.com/office/drawing/2014/main" val="855137376"/>
                  </a:ext>
                </a:extLst>
              </a:tr>
            </a:tbl>
          </a:graphicData>
        </a:graphic>
      </p:graphicFrame>
      <p:pic>
        <p:nvPicPr>
          <p:cNvPr id="11" name="Obrázek 10"/>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81498" y="6413684"/>
            <a:ext cx="821879" cy="336147"/>
          </a:xfrm>
          <a:prstGeom prst="rect">
            <a:avLst/>
          </a:prstGeom>
        </p:spPr>
      </p:pic>
    </p:spTree>
    <p:extLst>
      <p:ext uri="{BB962C8B-B14F-4D97-AF65-F5344CB8AC3E}">
        <p14:creationId xmlns:p14="http://schemas.microsoft.com/office/powerpoint/2010/main" val="40319645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hyperlink" Target="file:///c:\Users\admin\Documents\U&#269;ivo\Forenzka\navod_sber_dat_linux_v1.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cs.auckland.ac.nz/~pgut001/pubs/secure_del.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emf"/><Relationship Id="rId5" Type="http://schemas.openxmlformats.org/officeDocument/2006/relationships/oleObject" Target="../embeddings/oleObject1.bin"/><Relationship Id="rId4" Type="http://schemas.openxmlformats.org/officeDocument/2006/relationships/hyperlink" Target="file:///c:\Users\admin\Documents\U&#269;ivo\Forenzka\navod_sber_dat_windows_v1.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Zpětná vazba</a:t>
            </a:r>
          </a:p>
        </p:txBody>
      </p:sp>
      <p:sp>
        <p:nvSpPr>
          <p:cNvPr id="3" name="Zástupný symbol pro obsah 2"/>
          <p:cNvSpPr>
            <a:spLocks noGrp="1"/>
          </p:cNvSpPr>
          <p:nvPr>
            <p:ph idx="1"/>
          </p:nvPr>
        </p:nvSpPr>
        <p:spPr/>
        <p:txBody>
          <a:bodyPr/>
          <a:lstStyle/>
          <a:p>
            <a:r>
              <a:rPr lang="cs-CZ" dirty="0"/>
              <a:t>p</a:t>
            </a:r>
            <a:r>
              <a:rPr lang="cs-CZ" dirty="0" smtClean="0"/>
              <a:t>. </a:t>
            </a:r>
            <a:r>
              <a:rPr lang="cs-CZ" dirty="0" err="1" smtClean="0"/>
              <a:t>Pluhařík</a:t>
            </a:r>
            <a:r>
              <a:rPr lang="cs-CZ" dirty="0" smtClean="0"/>
              <a:t> </a:t>
            </a:r>
            <a:r>
              <a:rPr lang="cs-CZ" dirty="0"/>
              <a:t>(</a:t>
            </a:r>
            <a:r>
              <a:rPr lang="cs-CZ" dirty="0" err="1"/>
              <a:t>Malware</a:t>
            </a:r>
            <a:r>
              <a:rPr lang="cs-CZ" dirty="0"/>
              <a:t>, </a:t>
            </a:r>
            <a:r>
              <a:rPr lang="cs-CZ" dirty="0" err="1"/>
              <a:t>Forenzka</a:t>
            </a:r>
            <a:r>
              <a:rPr lang="cs-CZ" dirty="0" smtClean="0"/>
              <a:t>) </a:t>
            </a:r>
          </a:p>
          <a:p>
            <a:r>
              <a:rPr lang="cs-CZ" dirty="0" smtClean="0"/>
              <a:t>VZ </a:t>
            </a:r>
            <a:r>
              <a:rPr lang="cs-CZ" dirty="0"/>
              <a:t>(</a:t>
            </a:r>
            <a:r>
              <a:rPr lang="cs-CZ" dirty="0" err="1" smtClean="0"/>
              <a:t>Forenzka</a:t>
            </a:r>
            <a:r>
              <a:rPr lang="cs-CZ" dirty="0" smtClean="0"/>
              <a:t>)</a:t>
            </a:r>
          </a:p>
          <a:p>
            <a:r>
              <a:rPr lang="cs-CZ" dirty="0" smtClean="0"/>
              <a:t>OKTE</a:t>
            </a:r>
            <a:endParaRPr lang="cs-CZ" dirty="0"/>
          </a:p>
        </p:txBody>
      </p:sp>
    </p:spTree>
    <p:extLst>
      <p:ext uri="{BB962C8B-B14F-4D97-AF65-F5344CB8AC3E}">
        <p14:creationId xmlns:p14="http://schemas.microsoft.com/office/powerpoint/2010/main" val="1072892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a:t>Live </a:t>
            </a:r>
            <a:r>
              <a:rPr lang="cs-CZ" dirty="0" err="1" smtClean="0"/>
              <a:t>Imaging</a:t>
            </a:r>
            <a:r>
              <a:rPr lang="cs-CZ" dirty="0" smtClean="0"/>
              <a:t> - Linux</a:t>
            </a:r>
            <a:endParaRPr lang="cs-CZ" dirty="0"/>
          </a:p>
        </p:txBody>
      </p:sp>
      <p:sp>
        <p:nvSpPr>
          <p:cNvPr id="3" name="Zástupný symbol pro obsah 2"/>
          <p:cNvSpPr>
            <a:spLocks noGrp="1"/>
          </p:cNvSpPr>
          <p:nvPr>
            <p:ph idx="1"/>
          </p:nvPr>
        </p:nvSpPr>
        <p:spPr/>
        <p:txBody>
          <a:bodyPr>
            <a:normAutofit fontScale="92500" lnSpcReduction="10000"/>
          </a:bodyPr>
          <a:lstStyle/>
          <a:p>
            <a:pPr lvl="0"/>
            <a:r>
              <a:rPr lang="en-GB" dirty="0"/>
              <a:t>memory; </a:t>
            </a:r>
            <a:endParaRPr lang="cs-CZ" dirty="0"/>
          </a:p>
          <a:p>
            <a:pPr lvl="0"/>
            <a:r>
              <a:rPr lang="en-GB" dirty="0"/>
              <a:t>swap </a:t>
            </a:r>
            <a:r>
              <a:rPr lang="en-GB" dirty="0" smtClean="0"/>
              <a:t>space; </a:t>
            </a:r>
            <a:endParaRPr lang="cs-CZ" dirty="0"/>
          </a:p>
          <a:p>
            <a:pPr lvl="0"/>
            <a:r>
              <a:rPr lang="en-GB" dirty="0"/>
              <a:t>network status; </a:t>
            </a:r>
            <a:endParaRPr lang="cs-CZ" dirty="0"/>
          </a:p>
          <a:p>
            <a:pPr lvl="0"/>
            <a:r>
              <a:rPr lang="en-GB" dirty="0"/>
              <a:t>connections; </a:t>
            </a:r>
            <a:endParaRPr lang="cs-CZ" dirty="0"/>
          </a:p>
          <a:p>
            <a:pPr lvl="0"/>
            <a:r>
              <a:rPr lang="en-GB" dirty="0"/>
              <a:t>processes running; </a:t>
            </a:r>
            <a:endParaRPr lang="cs-CZ" dirty="0"/>
          </a:p>
          <a:p>
            <a:pPr lvl="0"/>
            <a:r>
              <a:rPr lang="en-GB" dirty="0"/>
              <a:t>open files; </a:t>
            </a:r>
            <a:endParaRPr lang="cs-CZ" dirty="0"/>
          </a:p>
          <a:p>
            <a:pPr lvl="0"/>
            <a:r>
              <a:rPr lang="en-GB" dirty="0"/>
              <a:t>hard drive </a:t>
            </a:r>
            <a:r>
              <a:rPr lang="en-GB" dirty="0" smtClean="0"/>
              <a:t>media</a:t>
            </a:r>
            <a:r>
              <a:rPr lang="cs-CZ" dirty="0" smtClean="0"/>
              <a:t>;</a:t>
            </a:r>
            <a:r>
              <a:rPr lang="en-GB" dirty="0" smtClean="0"/>
              <a:t> </a:t>
            </a:r>
            <a:endParaRPr lang="cs-CZ" dirty="0"/>
          </a:p>
          <a:p>
            <a:pPr lvl="0"/>
            <a:r>
              <a:rPr lang="en-GB" dirty="0"/>
              <a:t>and removable media. </a:t>
            </a:r>
            <a:endParaRPr lang="cs-CZ" dirty="0"/>
          </a:p>
        </p:txBody>
      </p:sp>
    </p:spTree>
    <p:extLst>
      <p:ext uri="{BB962C8B-B14F-4D97-AF65-F5344CB8AC3E}">
        <p14:creationId xmlns:p14="http://schemas.microsoft.com/office/powerpoint/2010/main" val="4351394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p:cNvPicPr>
          <p:nvPr>
            <p:ph idx="1"/>
          </p:nvPr>
        </p:nvPicPr>
        <p:blipFill>
          <a:blip r:embed="rId3"/>
          <a:stretch>
            <a:fillRect/>
          </a:stretch>
        </p:blipFill>
        <p:spPr>
          <a:xfrm>
            <a:off x="249383" y="1045438"/>
            <a:ext cx="8656078" cy="5042869"/>
          </a:xfrm>
          <a:prstGeom prst="rect">
            <a:avLst/>
          </a:prstGeom>
        </p:spPr>
      </p:pic>
    </p:spTree>
    <p:extLst>
      <p:ext uri="{BB962C8B-B14F-4D97-AF65-F5344CB8AC3E}">
        <p14:creationId xmlns:p14="http://schemas.microsoft.com/office/powerpoint/2010/main" val="34749309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NÚKIB – zajištění dat</a:t>
            </a:r>
            <a:endParaRPr lang="cs-CZ" dirty="0"/>
          </a:p>
        </p:txBody>
      </p:sp>
      <p:sp>
        <p:nvSpPr>
          <p:cNvPr id="3" name="Zástupný symbol pro obsah 2"/>
          <p:cNvSpPr>
            <a:spLocks noGrp="1"/>
          </p:cNvSpPr>
          <p:nvPr>
            <p:ph idx="1"/>
          </p:nvPr>
        </p:nvSpPr>
        <p:spPr/>
        <p:txBody>
          <a:bodyPr/>
          <a:lstStyle/>
          <a:p>
            <a:r>
              <a:rPr lang="cs-CZ" dirty="0" smtClean="0">
                <a:hlinkClick r:id="rId4" action="ppaction://hlinkfile"/>
              </a:rPr>
              <a:t>Linux</a:t>
            </a:r>
            <a:endParaRPr lang="cs-CZ" dirty="0" smtClean="0"/>
          </a:p>
          <a:p>
            <a:endParaRPr lang="cs-CZ" dirty="0"/>
          </a:p>
          <a:p>
            <a:r>
              <a:rPr lang="cs-CZ" dirty="0" smtClean="0"/>
              <a:t>Virtuální prostředí</a:t>
            </a:r>
          </a:p>
          <a:p>
            <a:r>
              <a:rPr lang="cs-CZ" dirty="0" smtClean="0"/>
              <a:t>Chytré telefony</a:t>
            </a:r>
          </a:p>
        </p:txBody>
      </p:sp>
      <p:graphicFrame>
        <p:nvGraphicFramePr>
          <p:cNvPr id="4" name="Objekt 3"/>
          <p:cNvGraphicFramePr>
            <a:graphicFrameLocks noChangeAspect="1"/>
          </p:cNvGraphicFramePr>
          <p:nvPr>
            <p:extLst>
              <p:ext uri="{D42A27DB-BD31-4B8C-83A1-F6EECF244321}">
                <p14:modId xmlns:p14="http://schemas.microsoft.com/office/powerpoint/2010/main" val="1596514908"/>
              </p:ext>
            </p:extLst>
          </p:nvPr>
        </p:nvGraphicFramePr>
        <p:xfrm>
          <a:off x="5946585" y="2112963"/>
          <a:ext cx="2930525" cy="4064000"/>
        </p:xfrm>
        <a:graphic>
          <a:graphicData uri="http://schemas.openxmlformats.org/presentationml/2006/ole">
            <mc:AlternateContent xmlns:mc="http://schemas.openxmlformats.org/markup-compatibility/2006">
              <mc:Choice xmlns:v="urn:schemas-microsoft-com:vml" Requires="v">
                <p:oleObj spid="_x0000_s3136" name="Acrobat Document" r:id="rId5" imgW="5581382" imgH="7740443" progId="Acrobat.Document.DC">
                  <p:embed/>
                </p:oleObj>
              </mc:Choice>
              <mc:Fallback>
                <p:oleObj name="Acrobat Document" r:id="rId5" imgW="5581382" imgH="7740443" progId="Acrobat.Document.DC">
                  <p:embed/>
                  <p:pic>
                    <p:nvPicPr>
                      <p:cNvPr id="0" name=""/>
                      <p:cNvPicPr/>
                      <p:nvPr/>
                    </p:nvPicPr>
                    <p:blipFill>
                      <a:blip r:embed="rId6"/>
                      <a:stretch>
                        <a:fillRect/>
                      </a:stretch>
                    </p:blipFill>
                    <p:spPr>
                      <a:xfrm>
                        <a:off x="5946585" y="2112963"/>
                        <a:ext cx="2930525" cy="4064000"/>
                      </a:xfrm>
                      <a:prstGeom prst="rect">
                        <a:avLst/>
                      </a:prstGeom>
                    </p:spPr>
                  </p:pic>
                </p:oleObj>
              </mc:Fallback>
            </mc:AlternateContent>
          </a:graphicData>
        </a:graphic>
      </p:graphicFrame>
    </p:spTree>
    <p:extLst>
      <p:ext uri="{BB962C8B-B14F-4D97-AF65-F5344CB8AC3E}">
        <p14:creationId xmlns:p14="http://schemas.microsoft.com/office/powerpoint/2010/main" val="7237906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17220" y="1412468"/>
            <a:ext cx="7886700" cy="1325563"/>
          </a:xfrm>
        </p:spPr>
        <p:txBody>
          <a:bodyPr/>
          <a:lstStyle/>
          <a:p>
            <a:pPr algn="ctr"/>
            <a:r>
              <a:rPr lang="cs-CZ" sz="4800" b="1" dirty="0" smtClean="0"/>
              <a:t>Disk </a:t>
            </a:r>
            <a:r>
              <a:rPr lang="cs-CZ" sz="4800" b="1" dirty="0" err="1" smtClean="0"/>
              <a:t>imaging</a:t>
            </a:r>
            <a:endParaRPr lang="cs-CZ" b="1" dirty="0"/>
          </a:p>
        </p:txBody>
      </p:sp>
      <p:pic>
        <p:nvPicPr>
          <p:cNvPr id="5122" name="Picture 2" descr="Computer hard drive showing disk imaging by transferring cubes of data to another hard dr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507" y="3004731"/>
            <a:ext cx="5572125" cy="253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650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Proč tvořit kopie?</a:t>
            </a:r>
            <a:endParaRPr lang="en-GB" dirty="0"/>
          </a:p>
        </p:txBody>
      </p:sp>
      <p:sp>
        <p:nvSpPr>
          <p:cNvPr id="3" name="Zástupný symbol pro obsah 2"/>
          <p:cNvSpPr>
            <a:spLocks noGrp="1"/>
          </p:cNvSpPr>
          <p:nvPr>
            <p:ph idx="1"/>
          </p:nvPr>
        </p:nvSpPr>
        <p:spPr/>
        <p:txBody>
          <a:bodyPr/>
          <a:lstStyle/>
          <a:p>
            <a:r>
              <a:rPr lang="cs-CZ" dirty="0" smtClean="0"/>
              <a:t>To, co má sloužit jako důkaz nesmí být změněno.</a:t>
            </a:r>
          </a:p>
          <a:p>
            <a:r>
              <a:rPr lang="cs-CZ" dirty="0" smtClean="0"/>
              <a:t>Potřeba </a:t>
            </a:r>
            <a:r>
              <a:rPr lang="cs-CZ" dirty="0" smtClean="0"/>
              <a:t>duplikátu </a:t>
            </a:r>
            <a:r>
              <a:rPr lang="cs-CZ" dirty="0" smtClean="0"/>
              <a:t>disku v místě incidentu, kdy disk nemůžete odvést.</a:t>
            </a:r>
          </a:p>
          <a:p>
            <a:r>
              <a:rPr lang="cs-CZ" dirty="0" smtClean="0"/>
              <a:t>Více kopií pro více analytiků.</a:t>
            </a:r>
          </a:p>
          <a:p>
            <a:r>
              <a:rPr lang="cs-CZ" dirty="0" smtClean="0"/>
              <a:t>Využití ve virtuálním prostředí.</a:t>
            </a:r>
          </a:p>
          <a:p>
            <a:r>
              <a:rPr lang="cs-CZ" dirty="0" smtClean="0"/>
              <a:t>Záloha, když „nejde všechno podle plánu</a:t>
            </a:r>
            <a:r>
              <a:rPr lang="cs-CZ" dirty="0" smtClean="0"/>
              <a:t>“.</a:t>
            </a:r>
            <a:endParaRPr lang="en-GB" dirty="0"/>
          </a:p>
        </p:txBody>
      </p:sp>
    </p:spTree>
    <p:extLst>
      <p:ext uri="{BB962C8B-B14F-4D97-AF65-F5344CB8AC3E}">
        <p14:creationId xmlns:p14="http://schemas.microsoft.com/office/powerpoint/2010/main" val="3837824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82600" y="1045438"/>
            <a:ext cx="8032750" cy="1325563"/>
          </a:xfrm>
        </p:spPr>
        <p:txBody>
          <a:bodyPr/>
          <a:lstStyle/>
          <a:p>
            <a:r>
              <a:rPr lang="cs-CZ" dirty="0" smtClean="0"/>
              <a:t>Copy </a:t>
            </a:r>
            <a:r>
              <a:rPr lang="cs-CZ" dirty="0" smtClean="0"/>
              <a:t>vs. </a:t>
            </a:r>
            <a:r>
              <a:rPr lang="cs-CZ" dirty="0" smtClean="0"/>
              <a:t>Image vs. </a:t>
            </a:r>
            <a:r>
              <a:rPr lang="cs-CZ" dirty="0" err="1" smtClean="0"/>
              <a:t>Clone</a:t>
            </a:r>
            <a:endParaRPr lang="cs-CZ" dirty="0"/>
          </a:p>
        </p:txBody>
      </p:sp>
      <p:sp>
        <p:nvSpPr>
          <p:cNvPr id="3" name="Zástupný symbol pro obsah 2"/>
          <p:cNvSpPr>
            <a:spLocks noGrp="1"/>
          </p:cNvSpPr>
          <p:nvPr>
            <p:ph idx="1"/>
          </p:nvPr>
        </p:nvSpPr>
        <p:spPr>
          <a:xfrm>
            <a:off x="482600" y="2531059"/>
            <a:ext cx="8496300" cy="3645904"/>
          </a:xfrm>
        </p:spPr>
        <p:txBody>
          <a:bodyPr>
            <a:normAutofit fontScale="92500" lnSpcReduction="10000"/>
          </a:bodyPr>
          <a:lstStyle/>
          <a:p>
            <a:r>
              <a:rPr lang="cs-CZ" dirty="0" smtClean="0"/>
              <a:t>Copy</a:t>
            </a:r>
          </a:p>
          <a:p>
            <a:pPr lvl="1"/>
            <a:r>
              <a:rPr lang="cs-CZ" dirty="0" smtClean="0"/>
              <a:t>mění </a:t>
            </a:r>
            <a:r>
              <a:rPr lang="cs-CZ" dirty="0" smtClean="0"/>
              <a:t>datum posledního přístupu </a:t>
            </a:r>
            <a:r>
              <a:rPr lang="cs-CZ" dirty="0" smtClean="0"/>
              <a:t>k souboru </a:t>
            </a:r>
            <a:r>
              <a:rPr lang="cs-CZ" dirty="0" smtClean="0"/>
              <a:t>= změna </a:t>
            </a:r>
            <a:r>
              <a:rPr lang="cs-CZ" dirty="0" err="1" smtClean="0"/>
              <a:t>metadat</a:t>
            </a:r>
            <a:r>
              <a:rPr lang="cs-CZ" dirty="0" smtClean="0"/>
              <a:t> </a:t>
            </a:r>
            <a:r>
              <a:rPr lang="cs-CZ" dirty="0" smtClean="0"/>
              <a:t>důkazu;</a:t>
            </a:r>
          </a:p>
          <a:p>
            <a:pPr lvl="1"/>
            <a:r>
              <a:rPr lang="cs-CZ" dirty="0"/>
              <a:t>k</a:t>
            </a:r>
            <a:r>
              <a:rPr lang="cs-CZ" dirty="0" smtClean="0"/>
              <a:t>opíruje obsah souboru a skončí při</a:t>
            </a:r>
            <a:r>
              <a:rPr lang="cs-CZ" dirty="0" smtClean="0"/>
              <a:t> označení konce souboru (nezkopíruje </a:t>
            </a:r>
            <a:r>
              <a:rPr lang="cs-CZ" dirty="0" err="1" smtClean="0"/>
              <a:t>slack</a:t>
            </a:r>
            <a:r>
              <a:rPr lang="cs-CZ" dirty="0" smtClean="0"/>
              <a:t> </a:t>
            </a:r>
            <a:r>
              <a:rPr lang="cs-CZ" dirty="0" err="1" smtClean="0"/>
              <a:t>space</a:t>
            </a:r>
            <a:r>
              <a:rPr lang="cs-CZ" dirty="0" smtClean="0"/>
              <a:t>).</a:t>
            </a:r>
          </a:p>
          <a:p>
            <a:r>
              <a:rPr lang="cs-CZ" dirty="0" smtClean="0"/>
              <a:t>Image </a:t>
            </a:r>
            <a:endParaRPr lang="cs-CZ" dirty="0" smtClean="0"/>
          </a:p>
          <a:p>
            <a:pPr lvl="1"/>
            <a:r>
              <a:rPr lang="cs-CZ" dirty="0" smtClean="0"/>
              <a:t>bitová kopie </a:t>
            </a:r>
            <a:r>
              <a:rPr lang="cs-CZ" dirty="0" smtClean="0"/>
              <a:t>originálu;</a:t>
            </a:r>
            <a:endParaRPr lang="cs-CZ" dirty="0" smtClean="0"/>
          </a:p>
          <a:p>
            <a:pPr lvl="1"/>
            <a:r>
              <a:rPr lang="cs-CZ" dirty="0"/>
              <a:t>o</a:t>
            </a:r>
            <a:r>
              <a:rPr lang="cs-CZ" dirty="0" smtClean="0"/>
              <a:t>bsahuje </a:t>
            </a:r>
            <a:r>
              <a:rPr lang="cs-CZ" dirty="0" smtClean="0"/>
              <a:t>i smazaná data (</a:t>
            </a:r>
            <a:r>
              <a:rPr lang="cs-CZ" dirty="0" err="1" smtClean="0"/>
              <a:t>unallocated</a:t>
            </a:r>
            <a:r>
              <a:rPr lang="cs-CZ" dirty="0" smtClean="0"/>
              <a:t>/</a:t>
            </a:r>
            <a:r>
              <a:rPr lang="cs-CZ" dirty="0" err="1" smtClean="0"/>
              <a:t>slack</a:t>
            </a:r>
            <a:r>
              <a:rPr lang="cs-CZ" dirty="0" smtClean="0"/>
              <a:t>/free </a:t>
            </a:r>
            <a:r>
              <a:rPr lang="cs-CZ" dirty="0" err="1" smtClean="0"/>
              <a:t>space</a:t>
            </a:r>
            <a:r>
              <a:rPr lang="cs-CZ" dirty="0" smtClean="0"/>
              <a:t>);</a:t>
            </a:r>
            <a:endParaRPr lang="cs-CZ" dirty="0" smtClean="0"/>
          </a:p>
          <a:p>
            <a:pPr lvl="1"/>
            <a:r>
              <a:rPr lang="cs-CZ" dirty="0" err="1" smtClean="0"/>
              <a:t>forezní</a:t>
            </a:r>
            <a:r>
              <a:rPr lang="cs-CZ" dirty="0" smtClean="0"/>
              <a:t> </a:t>
            </a:r>
            <a:r>
              <a:rPr lang="cs-CZ" dirty="0" smtClean="0"/>
              <a:t>image – přesná kopie 1 a </a:t>
            </a:r>
            <a:r>
              <a:rPr lang="cs-CZ" dirty="0" smtClean="0"/>
              <a:t>0 originálu (bit-</a:t>
            </a:r>
            <a:r>
              <a:rPr lang="cs-CZ" dirty="0" err="1" smtClean="0"/>
              <a:t>for</a:t>
            </a:r>
            <a:r>
              <a:rPr lang="cs-CZ" dirty="0" smtClean="0"/>
              <a:t>-bit) a je </a:t>
            </a:r>
            <a:r>
              <a:rPr lang="cs-CZ" dirty="0" err="1" smtClean="0"/>
              <a:t>verifiková</a:t>
            </a:r>
            <a:r>
              <a:rPr lang="cs-CZ" dirty="0" smtClean="0"/>
              <a:t> (</a:t>
            </a:r>
            <a:r>
              <a:rPr lang="cs-CZ" dirty="0" err="1" smtClean="0"/>
              <a:t>hash</a:t>
            </a:r>
            <a:r>
              <a:rPr lang="cs-CZ" dirty="0" smtClean="0"/>
              <a:t>).</a:t>
            </a:r>
            <a:endParaRPr lang="cs-CZ" dirty="0" smtClean="0"/>
          </a:p>
          <a:p>
            <a:pPr lvl="1"/>
            <a:endParaRPr lang="cs-CZ" dirty="0"/>
          </a:p>
        </p:txBody>
      </p:sp>
    </p:spTree>
    <p:extLst>
      <p:ext uri="{BB962C8B-B14F-4D97-AF65-F5344CB8AC3E}">
        <p14:creationId xmlns:p14="http://schemas.microsoft.com/office/powerpoint/2010/main" val="359365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raphic showing the difference between disk images and disk cl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075" y="1028701"/>
            <a:ext cx="7428744" cy="524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7488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Formáty forenzních kopií disků</a:t>
            </a:r>
            <a:endParaRPr lang="en-GB" dirty="0"/>
          </a:p>
        </p:txBody>
      </p:sp>
      <p:sp>
        <p:nvSpPr>
          <p:cNvPr id="3" name="Zástupný symbol pro obsah 2"/>
          <p:cNvSpPr>
            <a:spLocks noGrp="1"/>
          </p:cNvSpPr>
          <p:nvPr>
            <p:ph idx="1"/>
          </p:nvPr>
        </p:nvSpPr>
        <p:spPr/>
        <p:txBody>
          <a:bodyPr>
            <a:normAutofit/>
          </a:bodyPr>
          <a:lstStyle/>
          <a:p>
            <a:pPr marL="0" indent="0">
              <a:buNone/>
            </a:pPr>
            <a:r>
              <a:rPr lang="en-GB" dirty="0" smtClean="0"/>
              <a:t> </a:t>
            </a:r>
            <a:endParaRPr lang="cs-CZ" dirty="0" smtClean="0"/>
          </a:p>
          <a:p>
            <a:r>
              <a:rPr lang="en-GB" dirty="0" err="1" smtClean="0"/>
              <a:t>dd</a:t>
            </a:r>
            <a:r>
              <a:rPr lang="en-GB" dirty="0" smtClean="0"/>
              <a:t> </a:t>
            </a:r>
            <a:r>
              <a:rPr lang="cs-CZ" dirty="0" smtClean="0"/>
              <a:t>(</a:t>
            </a:r>
            <a:r>
              <a:rPr lang="cs-CZ" dirty="0" err="1"/>
              <a:t>Advanced</a:t>
            </a:r>
            <a:r>
              <a:rPr lang="cs-CZ" dirty="0"/>
              <a:t> Disk </a:t>
            </a:r>
            <a:r>
              <a:rPr lang="cs-CZ" dirty="0" err="1" smtClean="0"/>
              <a:t>Imager</a:t>
            </a:r>
            <a:r>
              <a:rPr lang="cs-CZ" dirty="0" smtClean="0"/>
              <a:t>, </a:t>
            </a:r>
            <a:r>
              <a:rPr lang="cs-CZ" dirty="0" err="1" smtClean="0"/>
              <a:t>raw</a:t>
            </a:r>
            <a:r>
              <a:rPr lang="cs-CZ" dirty="0" smtClean="0"/>
              <a:t>)</a:t>
            </a:r>
          </a:p>
          <a:p>
            <a:r>
              <a:rPr lang="en-GB" dirty="0" smtClean="0"/>
              <a:t>E01</a:t>
            </a:r>
            <a:r>
              <a:rPr lang="cs-CZ" dirty="0" smtClean="0"/>
              <a:t> (</a:t>
            </a:r>
            <a:r>
              <a:rPr lang="cs-CZ" dirty="0" err="1" smtClean="0"/>
              <a:t>EnCase</a:t>
            </a:r>
            <a:r>
              <a:rPr lang="cs-CZ" dirty="0" smtClean="0"/>
              <a:t>)</a:t>
            </a:r>
          </a:p>
          <a:p>
            <a:r>
              <a:rPr lang="cs-CZ" dirty="0" smtClean="0"/>
              <a:t>S01 </a:t>
            </a:r>
            <a:r>
              <a:rPr lang="cs-CZ" dirty="0" smtClean="0"/>
              <a:t>(</a:t>
            </a:r>
            <a:r>
              <a:rPr lang="cs-CZ" dirty="0" err="1" smtClean="0"/>
              <a:t>EnCase</a:t>
            </a:r>
            <a:r>
              <a:rPr lang="cs-CZ" dirty="0" smtClean="0"/>
              <a:t>, SMART)</a:t>
            </a:r>
          </a:p>
          <a:p>
            <a:r>
              <a:rPr lang="en-GB" dirty="0"/>
              <a:t>A</a:t>
            </a:r>
            <a:r>
              <a:rPr lang="cs-CZ" dirty="0"/>
              <a:t>FF (</a:t>
            </a:r>
            <a:r>
              <a:rPr lang="cs-CZ" dirty="0" err="1"/>
              <a:t>Advanced</a:t>
            </a:r>
            <a:r>
              <a:rPr lang="cs-CZ" dirty="0"/>
              <a:t> </a:t>
            </a:r>
            <a:r>
              <a:rPr lang="cs-CZ" dirty="0" err="1"/>
              <a:t>Forensic</a:t>
            </a:r>
            <a:r>
              <a:rPr lang="cs-CZ" dirty="0"/>
              <a:t> </a:t>
            </a:r>
            <a:r>
              <a:rPr lang="cs-CZ" dirty="0" err="1"/>
              <a:t>Format</a:t>
            </a:r>
            <a:r>
              <a:rPr lang="cs-CZ" dirty="0"/>
              <a:t>)</a:t>
            </a:r>
          </a:p>
          <a:p>
            <a:endParaRPr lang="cs-CZ" dirty="0" smtClean="0"/>
          </a:p>
          <a:p>
            <a:r>
              <a:rPr lang="cs-CZ" dirty="0" smtClean="0"/>
              <a:t>…</a:t>
            </a:r>
            <a:endParaRPr lang="en-GB" dirty="0"/>
          </a:p>
        </p:txBody>
      </p:sp>
    </p:spTree>
    <p:extLst>
      <p:ext uri="{BB962C8B-B14F-4D97-AF65-F5344CB8AC3E}">
        <p14:creationId xmlns:p14="http://schemas.microsoft.com/office/powerpoint/2010/main" val="3010691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50" y="1045439"/>
            <a:ext cx="7886700" cy="1061658"/>
          </a:xfrm>
        </p:spPr>
        <p:txBody>
          <a:bodyPr/>
          <a:lstStyle/>
          <a:p>
            <a:r>
              <a:rPr lang="cs-CZ" dirty="0" err="1" smtClean="0"/>
              <a:t>Raw</a:t>
            </a:r>
            <a:r>
              <a:rPr lang="cs-CZ" dirty="0" smtClean="0"/>
              <a:t> data (</a:t>
            </a:r>
            <a:r>
              <a:rPr lang="cs-CZ" dirty="0" err="1" smtClean="0"/>
              <a:t>dd</a:t>
            </a:r>
            <a:r>
              <a:rPr lang="cs-CZ" dirty="0" smtClean="0"/>
              <a:t>)</a:t>
            </a:r>
            <a:endParaRPr lang="cs-CZ" dirty="0"/>
          </a:p>
        </p:txBody>
      </p:sp>
      <p:sp>
        <p:nvSpPr>
          <p:cNvPr id="3" name="Zástupný symbol pro obsah 2"/>
          <p:cNvSpPr>
            <a:spLocks noGrp="1"/>
          </p:cNvSpPr>
          <p:nvPr>
            <p:ph idx="1"/>
          </p:nvPr>
        </p:nvSpPr>
        <p:spPr>
          <a:xfrm>
            <a:off x="628650" y="2107097"/>
            <a:ext cx="7886700" cy="4069866"/>
          </a:xfrm>
        </p:spPr>
        <p:txBody>
          <a:bodyPr>
            <a:normAutofit fontScale="92500" lnSpcReduction="20000"/>
          </a:bodyPr>
          <a:lstStyle/>
          <a:p>
            <a:r>
              <a:rPr lang="cs-CZ" dirty="0" smtClean="0"/>
              <a:t>Běžný Linuxový nástroj pro kopírování </a:t>
            </a:r>
            <a:r>
              <a:rPr lang="cs-CZ" dirty="0"/>
              <a:t>(soubor, složka, oddíl, disk).</a:t>
            </a:r>
          </a:p>
          <a:p>
            <a:r>
              <a:rPr lang="cs-CZ" dirty="0" smtClean="0"/>
              <a:t>Kopie bit po bitu (včetně prázdného místa, 00h)</a:t>
            </a:r>
          </a:p>
          <a:p>
            <a:r>
              <a:rPr lang="cs-CZ" dirty="0" smtClean="0"/>
              <a:t>Ignoruje </a:t>
            </a:r>
            <a:r>
              <a:rPr lang="cs-CZ" dirty="0"/>
              <a:t>značky konce souboru</a:t>
            </a:r>
            <a:r>
              <a:rPr lang="cs-CZ" dirty="0" smtClean="0"/>
              <a:t>.</a:t>
            </a:r>
            <a:endParaRPr lang="cs-CZ" b="1" dirty="0" smtClean="0"/>
          </a:p>
          <a:p>
            <a:r>
              <a:rPr lang="cs-CZ" dirty="0" smtClean="0"/>
              <a:t>Neumožňuje přidání </a:t>
            </a:r>
            <a:r>
              <a:rPr lang="cs-CZ" dirty="0" err="1"/>
              <a:t>metadat</a:t>
            </a:r>
            <a:r>
              <a:rPr lang="cs-CZ" dirty="0"/>
              <a:t> (označení image, jméno, poznámky</a:t>
            </a:r>
            <a:r>
              <a:rPr lang="cs-CZ" dirty="0" smtClean="0"/>
              <a:t>).</a:t>
            </a:r>
          </a:p>
          <a:p>
            <a:r>
              <a:rPr lang="cs-CZ" dirty="0" smtClean="0"/>
              <a:t>Nepodporuje kompresi, musí být použit další SW (gzip,bzip2).</a:t>
            </a:r>
            <a:br>
              <a:rPr lang="cs-CZ" dirty="0" smtClean="0"/>
            </a:br>
            <a:r>
              <a:rPr lang="cs-CZ" dirty="0" smtClean="0"/>
              <a:t/>
            </a:r>
            <a:br>
              <a:rPr lang="cs-CZ" dirty="0" smtClean="0"/>
            </a:br>
            <a:r>
              <a:rPr lang="cs-CZ" sz="2000" dirty="0" err="1" smtClean="0"/>
              <a:t>dd</a:t>
            </a:r>
            <a:r>
              <a:rPr lang="cs-CZ" sz="2000" dirty="0" smtClean="0"/>
              <a:t> </a:t>
            </a:r>
            <a:r>
              <a:rPr lang="cs-CZ" sz="2000" dirty="0" err="1"/>
              <a:t>if</a:t>
            </a:r>
            <a:r>
              <a:rPr lang="cs-CZ" sz="2000" dirty="0"/>
              <a:t>=/</a:t>
            </a:r>
            <a:r>
              <a:rPr lang="cs-CZ" sz="2000" dirty="0" err="1"/>
              <a:t>dev</a:t>
            </a:r>
            <a:r>
              <a:rPr lang="cs-CZ" sz="2000" dirty="0"/>
              <a:t>/</a:t>
            </a:r>
            <a:r>
              <a:rPr lang="cs-CZ" sz="2000" dirty="0" err="1"/>
              <a:t>sda</a:t>
            </a:r>
            <a:r>
              <a:rPr lang="cs-CZ" sz="2000" dirty="0"/>
              <a:t> | </a:t>
            </a:r>
            <a:r>
              <a:rPr lang="cs-CZ" sz="2000" dirty="0" err="1"/>
              <a:t>gzip</a:t>
            </a:r>
            <a:r>
              <a:rPr lang="cs-CZ" sz="2000" dirty="0"/>
              <a:t> -9 &gt; </a:t>
            </a:r>
            <a:r>
              <a:rPr lang="cs-CZ" sz="2000" dirty="0" smtClean="0"/>
              <a:t>/</a:t>
            </a:r>
            <a:r>
              <a:rPr lang="cs-CZ" sz="2000" dirty="0" err="1" smtClean="0"/>
              <a:t>mnt</a:t>
            </a:r>
            <a:r>
              <a:rPr lang="cs-CZ" sz="2000" dirty="0" smtClean="0"/>
              <a:t>/</a:t>
            </a:r>
            <a:r>
              <a:rPr lang="cs-CZ" sz="2000" dirty="0" err="1" smtClean="0"/>
              <a:t>external</a:t>
            </a:r>
            <a:r>
              <a:rPr lang="cs-CZ" sz="2000" dirty="0" smtClean="0"/>
              <a:t>/filename.img.gz</a:t>
            </a:r>
            <a:br>
              <a:rPr lang="cs-CZ" sz="2000" dirty="0" smtClean="0"/>
            </a:br>
            <a:endParaRPr lang="cs-CZ" sz="2000" dirty="0" smtClean="0"/>
          </a:p>
          <a:p>
            <a:r>
              <a:rPr lang="cs-CZ" dirty="0" smtClean="0"/>
              <a:t>Možné přípony - .</a:t>
            </a:r>
            <a:r>
              <a:rPr lang="en-US" dirty="0" smtClean="0"/>
              <a:t>001</a:t>
            </a:r>
            <a:r>
              <a:rPr lang="en-US" dirty="0"/>
              <a:t>, </a:t>
            </a:r>
            <a:r>
              <a:rPr lang="cs-CZ" dirty="0" smtClean="0"/>
              <a:t>.</a:t>
            </a:r>
            <a:r>
              <a:rPr lang="en-US" dirty="0" err="1" smtClean="0"/>
              <a:t>dd</a:t>
            </a:r>
            <a:r>
              <a:rPr lang="en-US" dirty="0"/>
              <a:t>, </a:t>
            </a:r>
            <a:r>
              <a:rPr lang="cs-CZ" dirty="0" smtClean="0"/>
              <a:t>.</a:t>
            </a:r>
            <a:r>
              <a:rPr lang="en-US" dirty="0" err="1" smtClean="0"/>
              <a:t>dmg</a:t>
            </a:r>
            <a:r>
              <a:rPr lang="en-US" dirty="0"/>
              <a:t>, </a:t>
            </a:r>
            <a:r>
              <a:rPr lang="cs-CZ" dirty="0" smtClean="0"/>
              <a:t>.</a:t>
            </a:r>
            <a:r>
              <a:rPr lang="en-US" dirty="0" smtClean="0"/>
              <a:t>raw a </a:t>
            </a:r>
            <a:r>
              <a:rPr lang="cs-CZ" dirty="0" smtClean="0"/>
              <a:t>.</a:t>
            </a:r>
            <a:r>
              <a:rPr lang="en-US" dirty="0" err="1" smtClean="0"/>
              <a:t>img</a:t>
            </a:r>
            <a:endParaRPr lang="cs-CZ" dirty="0" smtClean="0"/>
          </a:p>
          <a:p>
            <a:endParaRPr lang="cs-CZ" sz="2000" dirty="0" smtClean="0"/>
          </a:p>
          <a:p>
            <a:endParaRPr lang="cs-CZ" dirty="0"/>
          </a:p>
        </p:txBody>
      </p:sp>
    </p:spTree>
    <p:extLst>
      <p:ext uri="{BB962C8B-B14F-4D97-AF65-F5344CB8AC3E}">
        <p14:creationId xmlns:p14="http://schemas.microsoft.com/office/powerpoint/2010/main" val="973752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50" y="880338"/>
            <a:ext cx="7886700" cy="1325563"/>
          </a:xfrm>
        </p:spPr>
        <p:txBody>
          <a:bodyPr/>
          <a:lstStyle/>
          <a:p>
            <a:r>
              <a:rPr lang="cs-CZ" dirty="0" err="1" smtClean="0"/>
              <a:t>dd</a:t>
            </a:r>
            <a:endParaRPr lang="cs-CZ" dirty="0"/>
          </a:p>
        </p:txBody>
      </p:sp>
      <p:sp>
        <p:nvSpPr>
          <p:cNvPr id="3" name="Zástupný symbol pro obsah 2"/>
          <p:cNvSpPr>
            <a:spLocks noGrp="1"/>
          </p:cNvSpPr>
          <p:nvPr>
            <p:ph idx="1"/>
          </p:nvPr>
        </p:nvSpPr>
        <p:spPr>
          <a:xfrm>
            <a:off x="628650" y="5549899"/>
            <a:ext cx="7886700" cy="627063"/>
          </a:xfrm>
        </p:spPr>
        <p:txBody>
          <a:bodyPr>
            <a:normAutofit fontScale="85000" lnSpcReduction="20000"/>
          </a:bodyPr>
          <a:lstStyle/>
          <a:p>
            <a:pPr marL="0" indent="0">
              <a:buNone/>
            </a:pPr>
            <a:r>
              <a:rPr lang="cs-CZ" dirty="0" smtClean="0"/>
              <a:t>Po dokončení image nezapomeňte porovnat </a:t>
            </a:r>
            <a:r>
              <a:rPr lang="cs-CZ" dirty="0" err="1" smtClean="0"/>
              <a:t>hashe</a:t>
            </a:r>
            <a:r>
              <a:rPr lang="cs-CZ" dirty="0" smtClean="0"/>
              <a:t> originálu a image!!!</a:t>
            </a:r>
            <a:endParaRPr lang="cs-CZ" dirty="0"/>
          </a:p>
        </p:txBody>
      </p:sp>
      <p:pic>
        <p:nvPicPr>
          <p:cNvPr id="4" name="Obrázek 3"/>
          <p:cNvPicPr/>
          <p:nvPr/>
        </p:nvPicPr>
        <p:blipFill>
          <a:blip r:embed="rId3"/>
          <a:stretch>
            <a:fillRect/>
          </a:stretch>
        </p:blipFill>
        <p:spPr>
          <a:xfrm>
            <a:off x="628650" y="2086559"/>
            <a:ext cx="7886700" cy="3193880"/>
          </a:xfrm>
          <a:prstGeom prst="rect">
            <a:avLst/>
          </a:prstGeom>
        </p:spPr>
      </p:pic>
    </p:spTree>
    <p:extLst>
      <p:ext uri="{BB962C8B-B14F-4D97-AF65-F5344CB8AC3E}">
        <p14:creationId xmlns:p14="http://schemas.microsoft.com/office/powerpoint/2010/main" val="517278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ovéPole 4"/>
          <p:cNvSpPr txBox="1"/>
          <p:nvPr/>
        </p:nvSpPr>
        <p:spPr>
          <a:xfrm>
            <a:off x="1110343" y="2082604"/>
            <a:ext cx="7326087" cy="461665"/>
          </a:xfrm>
          <a:prstGeom prst="rect">
            <a:avLst/>
          </a:prstGeom>
          <a:noFill/>
        </p:spPr>
        <p:txBody>
          <a:bodyPr wrap="square" rtlCol="0">
            <a:spAutoFit/>
          </a:bodyPr>
          <a:lstStyle/>
          <a:p>
            <a:pPr algn="ctr"/>
            <a:endParaRPr lang="cs-CZ" sz="2400" dirty="0"/>
          </a:p>
        </p:txBody>
      </p:sp>
      <p:sp>
        <p:nvSpPr>
          <p:cNvPr id="7" name="Subtitle 2"/>
          <p:cNvSpPr txBox="1">
            <a:spLocks/>
          </p:cNvSpPr>
          <p:nvPr/>
        </p:nvSpPr>
        <p:spPr>
          <a:xfrm>
            <a:off x="2298357" y="6392563"/>
            <a:ext cx="5058032" cy="37070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cs-CZ" sz="1050" dirty="0"/>
              <a:t>Katedra </a:t>
            </a:r>
            <a:r>
              <a:rPr lang="cs-CZ" sz="1050" dirty="0" smtClean="0"/>
              <a:t>informatiky </a:t>
            </a:r>
            <a:r>
              <a:rPr lang="cs-CZ" sz="1050" dirty="0"/>
              <a:t>a kybernetických </a:t>
            </a:r>
            <a:r>
              <a:rPr lang="cs-CZ" sz="1050" dirty="0" smtClean="0"/>
              <a:t>operací</a:t>
            </a:r>
            <a:endParaRPr lang="cs-CZ" sz="1050" dirty="0"/>
          </a:p>
        </p:txBody>
      </p:sp>
      <p:sp>
        <p:nvSpPr>
          <p:cNvPr id="3" name="TextovéPole 2"/>
          <p:cNvSpPr txBox="1"/>
          <p:nvPr/>
        </p:nvSpPr>
        <p:spPr>
          <a:xfrm>
            <a:off x="1197429" y="2082604"/>
            <a:ext cx="7151914" cy="1107996"/>
          </a:xfrm>
          <a:prstGeom prst="rect">
            <a:avLst/>
          </a:prstGeom>
          <a:noFill/>
        </p:spPr>
        <p:txBody>
          <a:bodyPr wrap="square" rtlCol="0">
            <a:spAutoFit/>
          </a:bodyPr>
          <a:lstStyle/>
          <a:p>
            <a:pPr algn="ctr"/>
            <a:endParaRPr lang="en-GB" cap="all" dirty="0"/>
          </a:p>
          <a:p>
            <a:pPr algn="ctr"/>
            <a:r>
              <a:rPr lang="cs-CZ" sz="4800" b="1" dirty="0" smtClean="0"/>
              <a:t>Zajišťování digitálních dat</a:t>
            </a:r>
            <a:endParaRPr lang="cs-CZ" sz="2800" dirty="0" smtClean="0"/>
          </a:p>
        </p:txBody>
      </p:sp>
    </p:spTree>
    <p:extLst>
      <p:ext uri="{BB962C8B-B14F-4D97-AF65-F5344CB8AC3E}">
        <p14:creationId xmlns:p14="http://schemas.microsoft.com/office/powerpoint/2010/main" val="2682986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dd</a:t>
            </a:r>
            <a:r>
              <a:rPr lang="cs-CZ" dirty="0" smtClean="0"/>
              <a:t> – rozšířené možnosti</a:t>
            </a:r>
            <a:endParaRPr lang="cs-CZ" dirty="0"/>
          </a:p>
        </p:txBody>
      </p:sp>
      <p:sp>
        <p:nvSpPr>
          <p:cNvPr id="3" name="Zástupný symbol pro obsah 2"/>
          <p:cNvSpPr>
            <a:spLocks noGrp="1"/>
          </p:cNvSpPr>
          <p:nvPr>
            <p:ph idx="1"/>
          </p:nvPr>
        </p:nvSpPr>
        <p:spPr/>
        <p:txBody>
          <a:bodyPr/>
          <a:lstStyle/>
          <a:p>
            <a:endParaRPr lang="cs-CZ"/>
          </a:p>
        </p:txBody>
      </p:sp>
      <p:pic>
        <p:nvPicPr>
          <p:cNvPr id="4" name="Obrázek 3"/>
          <p:cNvPicPr/>
          <p:nvPr/>
        </p:nvPicPr>
        <p:blipFill>
          <a:blip r:embed="rId3"/>
          <a:stretch>
            <a:fillRect/>
          </a:stretch>
        </p:blipFill>
        <p:spPr>
          <a:xfrm>
            <a:off x="363219" y="2191577"/>
            <a:ext cx="8383216" cy="3824910"/>
          </a:xfrm>
          <a:prstGeom prst="rect">
            <a:avLst/>
          </a:prstGeom>
        </p:spPr>
      </p:pic>
    </p:spTree>
    <p:extLst>
      <p:ext uri="{BB962C8B-B14F-4D97-AF65-F5344CB8AC3E}">
        <p14:creationId xmlns:p14="http://schemas.microsoft.com/office/powerpoint/2010/main" val="158133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p:txBody>
          <a:bodyPr/>
          <a:lstStyle/>
          <a:p>
            <a:endParaRPr lang="cs-CZ"/>
          </a:p>
        </p:txBody>
      </p:sp>
      <p:pic>
        <p:nvPicPr>
          <p:cNvPr id="5" name="Obrázek 4"/>
          <p:cNvPicPr/>
          <p:nvPr/>
        </p:nvPicPr>
        <p:blipFill>
          <a:blip r:embed="rId3"/>
          <a:stretch>
            <a:fillRect/>
          </a:stretch>
        </p:blipFill>
        <p:spPr>
          <a:xfrm>
            <a:off x="0" y="1046921"/>
            <a:ext cx="9144000" cy="5222806"/>
          </a:xfrm>
          <a:prstGeom prst="rect">
            <a:avLst/>
          </a:prstGeom>
        </p:spPr>
      </p:pic>
    </p:spTree>
    <p:extLst>
      <p:ext uri="{BB962C8B-B14F-4D97-AF65-F5344CB8AC3E}">
        <p14:creationId xmlns:p14="http://schemas.microsoft.com/office/powerpoint/2010/main" val="1319897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p:cNvPicPr/>
          <p:nvPr/>
        </p:nvPicPr>
        <p:blipFill>
          <a:blip r:embed="rId3"/>
          <a:stretch>
            <a:fillRect/>
          </a:stretch>
        </p:blipFill>
        <p:spPr>
          <a:xfrm>
            <a:off x="130865" y="1944204"/>
            <a:ext cx="8873435" cy="3719996"/>
          </a:xfrm>
          <a:prstGeom prst="rect">
            <a:avLst/>
          </a:prstGeom>
        </p:spPr>
      </p:pic>
    </p:spTree>
    <p:extLst>
      <p:ext uri="{BB962C8B-B14F-4D97-AF65-F5344CB8AC3E}">
        <p14:creationId xmlns:p14="http://schemas.microsoft.com/office/powerpoint/2010/main" val="3463554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p:cNvSpPr>
            <a:spLocks noGrp="1"/>
          </p:cNvSpPr>
          <p:nvPr>
            <p:ph type="title"/>
          </p:nvPr>
        </p:nvSpPr>
        <p:spPr>
          <a:xfrm>
            <a:off x="535886" y="1045439"/>
            <a:ext cx="7886700" cy="1088162"/>
          </a:xfrm>
        </p:spPr>
        <p:txBody>
          <a:bodyPr>
            <a:normAutofit fontScale="90000"/>
          </a:bodyPr>
          <a:lstStyle/>
          <a:p>
            <a:r>
              <a:rPr lang="cs-CZ" dirty="0" err="1" smtClean="0"/>
              <a:t>EnCase</a:t>
            </a:r>
            <a:r>
              <a:rPr lang="cs-CZ" dirty="0"/>
              <a:t> </a:t>
            </a:r>
            <a:r>
              <a:rPr lang="cs-CZ" dirty="0" smtClean="0"/>
              <a:t>(</a:t>
            </a:r>
            <a:r>
              <a:rPr lang="en-GB" dirty="0" smtClean="0"/>
              <a:t>E01</a:t>
            </a:r>
            <a:r>
              <a:rPr lang="cs-CZ" dirty="0" smtClean="0"/>
              <a:t>, Ex01, L01, Lx01)</a:t>
            </a:r>
            <a:endParaRPr lang="cs-CZ" dirty="0"/>
          </a:p>
        </p:txBody>
      </p:sp>
      <p:sp>
        <p:nvSpPr>
          <p:cNvPr id="3" name="Zástupný symbol pro obsah 2"/>
          <p:cNvSpPr>
            <a:spLocks noGrp="1"/>
          </p:cNvSpPr>
          <p:nvPr>
            <p:ph idx="1"/>
          </p:nvPr>
        </p:nvSpPr>
        <p:spPr>
          <a:xfrm>
            <a:off x="381000" y="2133601"/>
            <a:ext cx="8763000" cy="3987799"/>
          </a:xfrm>
        </p:spPr>
        <p:txBody>
          <a:bodyPr>
            <a:noAutofit/>
          </a:bodyPr>
          <a:lstStyle/>
          <a:p>
            <a:r>
              <a:rPr lang="cs-CZ" sz="2400" dirty="0" smtClean="0"/>
              <a:t>Umožňuje kompresi (</a:t>
            </a:r>
            <a:r>
              <a:rPr lang="cs-CZ" sz="2400" dirty="0"/>
              <a:t>"</a:t>
            </a:r>
            <a:r>
              <a:rPr lang="cs-CZ" sz="2400" dirty="0" smtClean="0"/>
              <a:t>no", "</a:t>
            </a:r>
            <a:r>
              <a:rPr lang="cs-CZ" sz="2400" dirty="0" err="1" smtClean="0"/>
              <a:t>good</a:t>
            </a:r>
            <a:r>
              <a:rPr lang="cs-CZ" sz="2400" dirty="0" smtClean="0"/>
              <a:t>", </a:t>
            </a:r>
            <a:r>
              <a:rPr lang="cs-CZ" sz="2400" dirty="0"/>
              <a:t>"</a:t>
            </a:r>
            <a:r>
              <a:rPr lang="cs-CZ" sz="2400" dirty="0" err="1" smtClean="0"/>
              <a:t>best</a:t>
            </a:r>
            <a:r>
              <a:rPr lang="cs-CZ" sz="2400" dirty="0" smtClean="0"/>
              <a:t>");</a:t>
            </a:r>
          </a:p>
          <a:p>
            <a:r>
              <a:rPr lang="cs-CZ" sz="2400" dirty="0"/>
              <a:t>m</a:t>
            </a:r>
            <a:r>
              <a:rPr lang="cs-CZ" sz="2400" dirty="0" smtClean="0"/>
              <a:t>ůže být analyzován bez nutnosti dekomprese;</a:t>
            </a:r>
          </a:p>
          <a:p>
            <a:r>
              <a:rPr lang="cs-CZ" sz="2400" dirty="0" err="1"/>
              <a:t>m</a:t>
            </a:r>
            <a:r>
              <a:rPr lang="cs-CZ" sz="2400" dirty="0" err="1" smtClean="0"/>
              <a:t>ax</a:t>
            </a:r>
            <a:r>
              <a:rPr lang="cs-CZ" sz="2400" dirty="0" smtClean="0"/>
              <a:t> limit pro obrazové soubory jsou 2 GB =&gt; File.E01</a:t>
            </a:r>
            <a:r>
              <a:rPr lang="cs-CZ" sz="2400" dirty="0"/>
              <a:t>, </a:t>
            </a:r>
            <a:r>
              <a:rPr lang="cs-CZ" sz="2400" dirty="0" smtClean="0"/>
              <a:t>File.E02,…</a:t>
            </a:r>
          </a:p>
          <a:p>
            <a:r>
              <a:rPr lang="cs-CZ" sz="2400" dirty="0" smtClean="0"/>
              <a:t>Ex01 je E01 verze 2, pro kompresi používá bzip2, zvýšení výkonu, podpora šifrování…</a:t>
            </a:r>
          </a:p>
          <a:p>
            <a:pPr lvl="1"/>
            <a:r>
              <a:rPr lang="cs-CZ" sz="2000" dirty="0"/>
              <a:t>https://</a:t>
            </a:r>
            <a:r>
              <a:rPr lang="cs-CZ" sz="2000" dirty="0" smtClean="0"/>
              <a:t>www.loc.gov/preservation/digital/formats/fdd/fdd000410.shtml</a:t>
            </a:r>
          </a:p>
          <a:p>
            <a:r>
              <a:rPr lang="cs-CZ" sz="2400" dirty="0" smtClean="0"/>
              <a:t>L01, Lx01 – soubor logických důkazů;</a:t>
            </a:r>
          </a:p>
          <a:p>
            <a:r>
              <a:rPr lang="cs-CZ" sz="2400" dirty="0"/>
              <a:t>o</a:t>
            </a:r>
            <a:r>
              <a:rPr lang="cs-CZ" sz="2400" dirty="0" smtClean="0"/>
              <a:t>značení i jako </a:t>
            </a:r>
            <a:r>
              <a:rPr lang="en-GB" sz="2400" dirty="0" smtClean="0"/>
              <a:t>ASR </a:t>
            </a:r>
            <a:r>
              <a:rPr lang="en-GB" sz="2400" dirty="0"/>
              <a:t>Data’s Expert </a:t>
            </a:r>
            <a:r>
              <a:rPr lang="en-GB" sz="2400" dirty="0" smtClean="0"/>
              <a:t>Witness</a:t>
            </a:r>
            <a:r>
              <a:rPr lang="cs-CZ" sz="2400" dirty="0" smtClean="0"/>
              <a:t> (.EWF)</a:t>
            </a:r>
            <a:r>
              <a:rPr lang="en-GB" sz="2400" dirty="0" smtClean="0"/>
              <a:t> </a:t>
            </a:r>
            <a:r>
              <a:rPr lang="en-GB" sz="2400" dirty="0"/>
              <a:t>Compression </a:t>
            </a:r>
            <a:r>
              <a:rPr lang="en-GB" sz="2400" dirty="0" smtClean="0"/>
              <a:t>Format</a:t>
            </a:r>
            <a:r>
              <a:rPr lang="cs-CZ" sz="2400" dirty="0" smtClean="0"/>
              <a:t>.</a:t>
            </a:r>
            <a:endParaRPr lang="cs-CZ" sz="2400" dirty="0"/>
          </a:p>
        </p:txBody>
      </p:sp>
    </p:spTree>
    <p:extLst>
      <p:ext uri="{BB962C8B-B14F-4D97-AF65-F5344CB8AC3E}">
        <p14:creationId xmlns:p14="http://schemas.microsoft.com/office/powerpoint/2010/main" val="4174681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p:cNvSpPr>
            <a:spLocks noGrp="1"/>
          </p:cNvSpPr>
          <p:nvPr>
            <p:ph type="title"/>
          </p:nvPr>
        </p:nvSpPr>
        <p:spPr>
          <a:xfrm>
            <a:off x="628650" y="1045439"/>
            <a:ext cx="7886700" cy="860552"/>
          </a:xfrm>
        </p:spPr>
        <p:txBody>
          <a:bodyPr/>
          <a:lstStyle/>
          <a:p>
            <a:r>
              <a:rPr lang="cs-CZ" dirty="0" err="1"/>
              <a:t>EnCase</a:t>
            </a:r>
            <a:r>
              <a:rPr lang="cs-CZ" dirty="0"/>
              <a:t> </a:t>
            </a:r>
            <a:r>
              <a:rPr lang="cs-CZ" dirty="0" smtClean="0"/>
              <a:t>(S01)</a:t>
            </a:r>
            <a:endParaRPr lang="cs-CZ" dirty="0"/>
          </a:p>
        </p:txBody>
      </p:sp>
      <p:sp>
        <p:nvSpPr>
          <p:cNvPr id="3" name="Zástupný symbol pro obsah 2"/>
          <p:cNvSpPr>
            <a:spLocks noGrp="1"/>
          </p:cNvSpPr>
          <p:nvPr>
            <p:ph idx="1"/>
          </p:nvPr>
        </p:nvSpPr>
        <p:spPr>
          <a:xfrm>
            <a:off x="628649" y="2190997"/>
            <a:ext cx="8011767" cy="1531917"/>
          </a:xfrm>
        </p:spPr>
        <p:txBody>
          <a:bodyPr>
            <a:normAutofit fontScale="92500" lnSpcReduction="20000"/>
          </a:bodyPr>
          <a:lstStyle/>
          <a:p>
            <a:r>
              <a:rPr lang="cs-CZ" dirty="0" smtClean="0"/>
              <a:t>Pro Linux je software SMART.</a:t>
            </a:r>
          </a:p>
          <a:p>
            <a:r>
              <a:rPr lang="cs-CZ" dirty="0" smtClean="0"/>
              <a:t>Image ukládá jako bit </a:t>
            </a:r>
            <a:r>
              <a:rPr lang="cs-CZ" dirty="0" err="1" smtClean="0"/>
              <a:t>stream</a:t>
            </a:r>
            <a:r>
              <a:rPr lang="cs-CZ" dirty="0" smtClean="0"/>
              <a:t> / </a:t>
            </a:r>
            <a:r>
              <a:rPr lang="cs-CZ" dirty="0" err="1" smtClean="0"/>
              <a:t>raw</a:t>
            </a:r>
            <a:r>
              <a:rPr lang="cs-CZ" dirty="0" smtClean="0"/>
              <a:t> nebo stejný formát jako E0.</a:t>
            </a:r>
          </a:p>
          <a:p>
            <a:r>
              <a:rPr lang="cs-CZ" dirty="0"/>
              <a:t>P</a:t>
            </a:r>
            <a:r>
              <a:rPr lang="cs-CZ" dirty="0" smtClean="0"/>
              <a:t>odporuje kompresi.</a:t>
            </a:r>
            <a:endParaRPr lang="cs-CZ" dirty="0"/>
          </a:p>
        </p:txBody>
      </p:sp>
      <p:pic>
        <p:nvPicPr>
          <p:cNvPr id="4" name="Obrázek 3"/>
          <p:cNvPicPr>
            <a:picLocks noChangeAspect="1"/>
          </p:cNvPicPr>
          <p:nvPr/>
        </p:nvPicPr>
        <p:blipFill>
          <a:blip r:embed="rId3"/>
          <a:stretch>
            <a:fillRect/>
          </a:stretch>
        </p:blipFill>
        <p:spPr>
          <a:xfrm>
            <a:off x="667995" y="4664764"/>
            <a:ext cx="7814314" cy="1632499"/>
          </a:xfrm>
          <a:prstGeom prst="rect">
            <a:avLst/>
          </a:prstGeom>
        </p:spPr>
      </p:pic>
      <p:sp>
        <p:nvSpPr>
          <p:cNvPr id="5" name="Obdélník 4"/>
          <p:cNvSpPr/>
          <p:nvPr/>
        </p:nvSpPr>
        <p:spPr>
          <a:xfrm>
            <a:off x="628648" y="4129044"/>
            <a:ext cx="4133358" cy="461665"/>
          </a:xfrm>
          <a:prstGeom prst="rect">
            <a:avLst/>
          </a:prstGeom>
        </p:spPr>
        <p:txBody>
          <a:bodyPr wrap="square">
            <a:spAutoFit/>
          </a:bodyPr>
          <a:lstStyle/>
          <a:p>
            <a:r>
              <a:rPr lang="cs-CZ" sz="2400" dirty="0" smtClean="0"/>
              <a:t>Obecný formát </a:t>
            </a:r>
            <a:r>
              <a:rPr lang="cs-CZ" sz="2400" dirty="0" err="1" smtClean="0"/>
              <a:t>EnCase</a:t>
            </a:r>
            <a:endParaRPr lang="cs-CZ" sz="2400" dirty="0"/>
          </a:p>
        </p:txBody>
      </p:sp>
    </p:spTree>
    <p:extLst>
      <p:ext uri="{BB962C8B-B14F-4D97-AF65-F5344CB8AC3E}">
        <p14:creationId xmlns:p14="http://schemas.microsoft.com/office/powerpoint/2010/main" val="357388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4000" dirty="0" err="1"/>
              <a:t>Advanced</a:t>
            </a:r>
            <a:r>
              <a:rPr lang="cs-CZ" sz="4000" dirty="0"/>
              <a:t> </a:t>
            </a:r>
            <a:r>
              <a:rPr lang="cs-CZ" sz="4000" dirty="0" err="1"/>
              <a:t>Forensic</a:t>
            </a:r>
            <a:r>
              <a:rPr lang="cs-CZ" sz="4000" dirty="0"/>
              <a:t> </a:t>
            </a:r>
            <a:r>
              <a:rPr lang="cs-CZ" sz="4000" dirty="0" err="1" smtClean="0"/>
              <a:t>Format</a:t>
            </a:r>
            <a:r>
              <a:rPr lang="cs-CZ" sz="4000" dirty="0" smtClean="0"/>
              <a:t> (AFF)</a:t>
            </a:r>
            <a:endParaRPr lang="cs-CZ" sz="4000" dirty="0"/>
          </a:p>
        </p:txBody>
      </p:sp>
      <p:sp>
        <p:nvSpPr>
          <p:cNvPr id="3" name="Zástupný symbol pro obsah 2"/>
          <p:cNvSpPr>
            <a:spLocks noGrp="1"/>
          </p:cNvSpPr>
          <p:nvPr>
            <p:ph idx="1"/>
          </p:nvPr>
        </p:nvSpPr>
        <p:spPr>
          <a:xfrm>
            <a:off x="628650" y="2371001"/>
            <a:ext cx="7886700" cy="3805962"/>
          </a:xfrm>
        </p:spPr>
        <p:txBody>
          <a:bodyPr>
            <a:normAutofit fontScale="92500" lnSpcReduction="20000"/>
          </a:bodyPr>
          <a:lstStyle/>
          <a:p>
            <a:r>
              <a:rPr lang="cs-CZ" dirty="0" smtClean="0"/>
              <a:t>Podporuje kompresi, AFF bez komprese mohou být převedeny do AFF s kompresí.</a:t>
            </a:r>
          </a:p>
          <a:p>
            <a:r>
              <a:rPr lang="cs-CZ" dirty="0" smtClean="0"/>
              <a:t>Analýza je možná i bez dekomprese.</a:t>
            </a:r>
          </a:p>
          <a:p>
            <a:r>
              <a:rPr lang="cs-CZ" dirty="0" smtClean="0"/>
              <a:t>Možnost 1 obrazu nebo rozdělení do více souborů.</a:t>
            </a:r>
          </a:p>
          <a:p>
            <a:r>
              <a:rPr lang="cs-CZ" dirty="0" err="1" smtClean="0"/>
              <a:t>Metadata</a:t>
            </a:r>
            <a:r>
              <a:rPr lang="cs-CZ" dirty="0" smtClean="0"/>
              <a:t> obrazu (ta od vyšetřovatele) mohou být obsahem image, nebo být přiložena v separátním souboru.</a:t>
            </a:r>
          </a:p>
          <a:p>
            <a:r>
              <a:rPr lang="cs-CZ" dirty="0"/>
              <a:t>AFF1 nepodporoval záchyty paměti ani sítě, neuměl šifrovat, neuměl exportovat soubory,…</a:t>
            </a:r>
          </a:p>
          <a:p>
            <a:r>
              <a:rPr lang="cs-CZ" dirty="0"/>
              <a:t>Aktuálně </a:t>
            </a:r>
            <a:r>
              <a:rPr lang="cs-CZ" dirty="0" smtClean="0"/>
              <a:t>AFF4.</a:t>
            </a:r>
          </a:p>
        </p:txBody>
      </p:sp>
    </p:spTree>
    <p:extLst>
      <p:ext uri="{BB962C8B-B14F-4D97-AF65-F5344CB8AC3E}">
        <p14:creationId xmlns:p14="http://schemas.microsoft.com/office/powerpoint/2010/main" val="2385874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5" name="Zástupný symbol pro obsah 4"/>
          <p:cNvSpPr>
            <a:spLocks noGrp="1"/>
          </p:cNvSpPr>
          <p:nvPr>
            <p:ph idx="1"/>
          </p:nvPr>
        </p:nvSpPr>
        <p:spPr/>
        <p:txBody>
          <a:bodyPr/>
          <a:lstStyle/>
          <a:p>
            <a:endParaRPr lang="cs-CZ"/>
          </a:p>
        </p:txBody>
      </p:sp>
      <p:pic>
        <p:nvPicPr>
          <p:cNvPr id="7" name="Obrázek 6"/>
          <p:cNvPicPr>
            <a:picLocks noChangeAspect="1"/>
          </p:cNvPicPr>
          <p:nvPr/>
        </p:nvPicPr>
        <p:blipFill>
          <a:blip r:embed="rId3"/>
          <a:stretch>
            <a:fillRect/>
          </a:stretch>
        </p:blipFill>
        <p:spPr>
          <a:xfrm>
            <a:off x="0" y="978061"/>
            <a:ext cx="9144000" cy="5311236"/>
          </a:xfrm>
          <a:prstGeom prst="rect">
            <a:avLst/>
          </a:prstGeom>
        </p:spPr>
      </p:pic>
    </p:spTree>
    <p:extLst>
      <p:ext uri="{BB962C8B-B14F-4D97-AF65-F5344CB8AC3E}">
        <p14:creationId xmlns:p14="http://schemas.microsoft.com/office/powerpoint/2010/main" val="2880995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AFF - 2 vrstvy</a:t>
            </a:r>
            <a:endParaRPr lang="cs-CZ" dirty="0"/>
          </a:p>
        </p:txBody>
      </p:sp>
      <p:sp>
        <p:nvSpPr>
          <p:cNvPr id="3" name="Zástupný symbol pro obsah 2"/>
          <p:cNvSpPr>
            <a:spLocks noGrp="1"/>
          </p:cNvSpPr>
          <p:nvPr>
            <p:ph idx="1"/>
          </p:nvPr>
        </p:nvSpPr>
        <p:spPr/>
        <p:txBody>
          <a:bodyPr>
            <a:normAutofit/>
          </a:bodyPr>
          <a:lstStyle/>
          <a:p>
            <a:r>
              <a:rPr lang="cs-CZ" dirty="0" smtClean="0"/>
              <a:t>vrstva </a:t>
            </a:r>
            <a:r>
              <a:rPr lang="cs-CZ" b="1" dirty="0"/>
              <a:t>reprezentace disku </a:t>
            </a:r>
            <a:r>
              <a:rPr lang="cs-CZ" dirty="0" smtClean="0"/>
              <a:t>(disk-</a:t>
            </a:r>
            <a:r>
              <a:rPr lang="cs-CZ" dirty="0" err="1" smtClean="0"/>
              <a:t>representation</a:t>
            </a:r>
            <a:r>
              <a:rPr lang="cs-CZ" dirty="0" smtClean="0"/>
              <a:t>) </a:t>
            </a:r>
            <a:r>
              <a:rPr lang="cs-CZ" dirty="0"/>
              <a:t>definuje schéma, které se používá pro ukládání obrazů disku a souvisejících </a:t>
            </a:r>
            <a:r>
              <a:rPr lang="cs-CZ" dirty="0" err="1"/>
              <a:t>metadat</a:t>
            </a:r>
            <a:r>
              <a:rPr lang="cs-CZ" dirty="0"/>
              <a:t>. </a:t>
            </a:r>
            <a:r>
              <a:rPr lang="cs-CZ" dirty="0" smtClean="0"/>
              <a:t>(</a:t>
            </a:r>
            <a:r>
              <a:rPr lang="cs-CZ" dirty="0" err="1" smtClean="0"/>
              <a:t>Virtual</a:t>
            </a:r>
            <a:r>
              <a:rPr lang="cs-CZ" dirty="0" smtClean="0"/>
              <a:t> </a:t>
            </a:r>
            <a:r>
              <a:rPr lang="cs-CZ" dirty="0" err="1" smtClean="0"/>
              <a:t>Block</a:t>
            </a:r>
            <a:r>
              <a:rPr lang="cs-CZ" dirty="0" smtClean="0"/>
              <a:t> </a:t>
            </a:r>
            <a:r>
              <a:rPr lang="cs-CZ" dirty="0" err="1" smtClean="0"/>
              <a:t>Screen</a:t>
            </a:r>
            <a:r>
              <a:rPr lang="cs-CZ" dirty="0" smtClean="0"/>
              <a:t>)</a:t>
            </a:r>
          </a:p>
          <a:p>
            <a:r>
              <a:rPr lang="cs-CZ" dirty="0" smtClean="0"/>
              <a:t>vrstva </a:t>
            </a:r>
            <a:r>
              <a:rPr lang="cs-CZ" b="1" dirty="0"/>
              <a:t>úložiště dat </a:t>
            </a:r>
            <a:r>
              <a:rPr lang="cs-CZ" dirty="0"/>
              <a:t>(</a:t>
            </a:r>
            <a:r>
              <a:rPr lang="cs-CZ" dirty="0" smtClean="0"/>
              <a:t>data-</a:t>
            </a:r>
            <a:r>
              <a:rPr lang="cs-CZ" dirty="0" err="1" smtClean="0"/>
              <a:t>storage</a:t>
            </a:r>
            <a:r>
              <a:rPr lang="cs-CZ" dirty="0" smtClean="0"/>
              <a:t>) </a:t>
            </a:r>
            <a:r>
              <a:rPr lang="cs-CZ" dirty="0"/>
              <a:t>určuje, jak jsou pojmenované segmenty AFF </a:t>
            </a:r>
            <a:r>
              <a:rPr lang="cs-CZ" dirty="0" smtClean="0"/>
              <a:t>uloženy. (</a:t>
            </a:r>
            <a:r>
              <a:rPr lang="cs-CZ" dirty="0" err="1" smtClean="0"/>
              <a:t>Compressed</a:t>
            </a:r>
            <a:r>
              <a:rPr lang="cs-CZ" dirty="0" smtClean="0"/>
              <a:t> </a:t>
            </a:r>
            <a:r>
              <a:rPr lang="cs-CZ" dirty="0" err="1" smtClean="0"/>
              <a:t>Block</a:t>
            </a:r>
            <a:r>
              <a:rPr lang="cs-CZ" dirty="0" smtClean="0"/>
              <a:t> </a:t>
            </a:r>
            <a:r>
              <a:rPr lang="cs-CZ" dirty="0" err="1" smtClean="0"/>
              <a:t>Stream</a:t>
            </a:r>
            <a:r>
              <a:rPr lang="cs-CZ" dirty="0" smtClean="0"/>
              <a:t>)</a:t>
            </a:r>
            <a:endParaRPr lang="cs-CZ" dirty="0"/>
          </a:p>
        </p:txBody>
      </p:sp>
    </p:spTree>
    <p:extLst>
      <p:ext uri="{BB962C8B-B14F-4D97-AF65-F5344CB8AC3E}">
        <p14:creationId xmlns:p14="http://schemas.microsoft.com/office/powerpoint/2010/main" val="989590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noChangeAspect="1"/>
          </p:cNvPicPr>
          <p:nvPr>
            <p:ph idx="1"/>
          </p:nvPr>
        </p:nvPicPr>
        <p:blipFill>
          <a:blip r:embed="rId3"/>
          <a:stretch>
            <a:fillRect/>
          </a:stretch>
        </p:blipFill>
        <p:spPr>
          <a:xfrm>
            <a:off x="0" y="1010655"/>
            <a:ext cx="9166259" cy="5255393"/>
          </a:xfrm>
          <a:prstGeom prst="rect">
            <a:avLst/>
          </a:prstGeom>
        </p:spPr>
      </p:pic>
    </p:spTree>
    <p:extLst>
      <p:ext uri="{BB962C8B-B14F-4D97-AF65-F5344CB8AC3E}">
        <p14:creationId xmlns:p14="http://schemas.microsoft.com/office/powerpoint/2010/main" val="1905762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sp>
        <p:nvSpPr>
          <p:cNvPr id="3" name="Zástupný symbol pro obsah 2"/>
          <p:cNvSpPr>
            <a:spLocks noGrp="1"/>
          </p:cNvSpPr>
          <p:nvPr>
            <p:ph idx="1"/>
          </p:nvPr>
        </p:nvSpPr>
        <p:spPr/>
        <p:txBody>
          <a:bodyPr/>
          <a:lstStyle/>
          <a:p>
            <a:endParaRPr lang="cs-CZ"/>
          </a:p>
        </p:txBody>
      </p:sp>
      <p:pic>
        <p:nvPicPr>
          <p:cNvPr id="4" name="Obrázek 3"/>
          <p:cNvPicPr>
            <a:picLocks noChangeAspect="1"/>
          </p:cNvPicPr>
          <p:nvPr/>
        </p:nvPicPr>
        <p:blipFill>
          <a:blip r:embed="rId3"/>
          <a:stretch>
            <a:fillRect/>
          </a:stretch>
        </p:blipFill>
        <p:spPr>
          <a:xfrm>
            <a:off x="0" y="981776"/>
            <a:ext cx="9179813" cy="5313145"/>
          </a:xfrm>
          <a:prstGeom prst="rect">
            <a:avLst/>
          </a:prstGeom>
        </p:spPr>
      </p:pic>
    </p:spTree>
    <p:extLst>
      <p:ext uri="{BB962C8B-B14F-4D97-AF65-F5344CB8AC3E}">
        <p14:creationId xmlns:p14="http://schemas.microsoft.com/office/powerpoint/2010/main" val="4028081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Imaging</a:t>
            </a:r>
            <a:r>
              <a:rPr lang="cs-CZ" dirty="0" smtClean="0"/>
              <a:t> </a:t>
            </a:r>
            <a:r>
              <a:rPr lang="cs-CZ" dirty="0" err="1" smtClean="0"/>
              <a:t>vs</a:t>
            </a:r>
            <a:r>
              <a:rPr lang="cs-CZ" dirty="0" smtClean="0"/>
              <a:t> </a:t>
            </a:r>
            <a:r>
              <a:rPr lang="cs-CZ" dirty="0" err="1" smtClean="0"/>
              <a:t>life</a:t>
            </a:r>
            <a:endParaRPr lang="cs-CZ" dirty="0"/>
          </a:p>
        </p:txBody>
      </p:sp>
      <p:sp>
        <p:nvSpPr>
          <p:cNvPr id="3" name="Zástupný symbol pro obsah 2"/>
          <p:cNvSpPr>
            <a:spLocks noGrp="1"/>
          </p:cNvSpPr>
          <p:nvPr>
            <p:ph idx="1"/>
          </p:nvPr>
        </p:nvSpPr>
        <p:spPr>
          <a:xfrm>
            <a:off x="628649" y="2531059"/>
            <a:ext cx="8130339" cy="3645904"/>
          </a:xfrm>
        </p:spPr>
        <p:txBody>
          <a:bodyPr>
            <a:normAutofit lnSpcReduction="10000"/>
          </a:bodyPr>
          <a:lstStyle/>
          <a:p>
            <a:r>
              <a:rPr lang="cs-CZ" dirty="0" err="1" smtClean="0"/>
              <a:t>Dead</a:t>
            </a:r>
            <a:r>
              <a:rPr lang="cs-CZ" dirty="0" smtClean="0"/>
              <a:t> </a:t>
            </a:r>
            <a:r>
              <a:rPr lang="cs-CZ" dirty="0" err="1" smtClean="0"/>
              <a:t>imaging</a:t>
            </a:r>
            <a:r>
              <a:rPr lang="cs-CZ" dirty="0" smtClean="0"/>
              <a:t> </a:t>
            </a:r>
            <a:r>
              <a:rPr lang="cs-CZ" dirty="0" smtClean="0"/>
              <a:t>= </a:t>
            </a:r>
            <a:r>
              <a:rPr lang="cs-CZ" dirty="0" smtClean="0"/>
              <a:t>originální disk </a:t>
            </a:r>
            <a:r>
              <a:rPr lang="cs-CZ" dirty="0" smtClean="0"/>
              <a:t>– </a:t>
            </a:r>
            <a:r>
              <a:rPr lang="cs-CZ" dirty="0" err="1" smtClean="0"/>
              <a:t>write-blocker</a:t>
            </a:r>
            <a:r>
              <a:rPr lang="cs-CZ" dirty="0" smtClean="0"/>
              <a:t> </a:t>
            </a:r>
            <a:r>
              <a:rPr lang="cs-CZ" dirty="0" smtClean="0"/>
              <a:t>(HW </a:t>
            </a:r>
            <a:r>
              <a:rPr lang="cs-CZ" dirty="0" err="1" smtClean="0"/>
              <a:t>or</a:t>
            </a:r>
            <a:r>
              <a:rPr lang="cs-CZ" dirty="0" smtClean="0"/>
              <a:t> SW) – </a:t>
            </a:r>
            <a:r>
              <a:rPr lang="cs-CZ" dirty="0" smtClean="0"/>
              <a:t>forenzní stanice – cílový disk.</a:t>
            </a:r>
            <a:endParaRPr lang="cs-CZ" dirty="0" smtClean="0"/>
          </a:p>
          <a:p>
            <a:endParaRPr lang="cs-CZ" dirty="0" smtClean="0"/>
          </a:p>
          <a:p>
            <a:r>
              <a:rPr lang="cs-CZ" dirty="0" err="1" smtClean="0"/>
              <a:t>Life</a:t>
            </a:r>
            <a:r>
              <a:rPr lang="cs-CZ" dirty="0" smtClean="0"/>
              <a:t> </a:t>
            </a:r>
            <a:r>
              <a:rPr lang="cs-CZ" dirty="0" err="1" smtClean="0"/>
              <a:t>imaging</a:t>
            </a:r>
            <a:r>
              <a:rPr lang="cs-CZ" dirty="0" smtClean="0"/>
              <a:t> = zapnuté zařízení</a:t>
            </a:r>
          </a:p>
          <a:p>
            <a:pPr lvl="1"/>
            <a:r>
              <a:rPr lang="cs-CZ" dirty="0"/>
              <a:t>podezřelá stanice – SW </a:t>
            </a:r>
            <a:r>
              <a:rPr lang="cs-CZ" dirty="0" err="1" smtClean="0"/>
              <a:t>write-blocker</a:t>
            </a:r>
            <a:r>
              <a:rPr lang="cs-CZ" dirty="0" smtClean="0"/>
              <a:t> –</a:t>
            </a:r>
            <a:r>
              <a:rPr lang="cs-CZ" dirty="0"/>
              <a:t> </a:t>
            </a:r>
            <a:r>
              <a:rPr lang="cs-CZ" dirty="0" smtClean="0"/>
              <a:t>forenzní </a:t>
            </a:r>
            <a:r>
              <a:rPr lang="cs-CZ" dirty="0" err="1" smtClean="0"/>
              <a:t>bootovací</a:t>
            </a:r>
            <a:r>
              <a:rPr lang="cs-CZ" dirty="0" smtClean="0"/>
              <a:t> USB (– </a:t>
            </a:r>
            <a:r>
              <a:rPr lang="cs-CZ" dirty="0"/>
              <a:t>cílový </a:t>
            </a:r>
            <a:r>
              <a:rPr lang="cs-CZ" dirty="0" smtClean="0"/>
              <a:t>disk).</a:t>
            </a:r>
          </a:p>
          <a:p>
            <a:pPr lvl="3"/>
            <a:r>
              <a:rPr lang="cs-CZ" dirty="0"/>
              <a:t>CAINE Live USB/DVD, </a:t>
            </a:r>
            <a:r>
              <a:rPr lang="cs-CZ" dirty="0" err="1"/>
              <a:t>Sumuri</a:t>
            </a:r>
            <a:r>
              <a:rPr lang="cs-CZ" dirty="0"/>
              <a:t> Paladin, </a:t>
            </a:r>
            <a:r>
              <a:rPr lang="cs-CZ" dirty="0" err="1"/>
              <a:t>WinFE</a:t>
            </a:r>
            <a:r>
              <a:rPr lang="cs-CZ" dirty="0"/>
              <a:t> (</a:t>
            </a:r>
            <a:r>
              <a:rPr lang="cs-CZ" dirty="0" err="1"/>
              <a:t>Forensics</a:t>
            </a:r>
            <a:r>
              <a:rPr lang="cs-CZ" dirty="0"/>
              <a:t> </a:t>
            </a:r>
            <a:r>
              <a:rPr lang="cs-CZ" dirty="0" err="1"/>
              <a:t>Environment</a:t>
            </a:r>
            <a:r>
              <a:rPr lang="cs-CZ" dirty="0" smtClean="0"/>
              <a:t>)</a:t>
            </a:r>
            <a:endParaRPr lang="cs-CZ" dirty="0"/>
          </a:p>
          <a:p>
            <a:pPr lvl="1"/>
            <a:r>
              <a:rPr lang="cs-CZ" dirty="0" smtClean="0"/>
              <a:t>podezřelá </a:t>
            </a:r>
            <a:r>
              <a:rPr lang="cs-CZ" dirty="0" smtClean="0"/>
              <a:t>stanice s nástrojem pro akvizici – cílový </a:t>
            </a:r>
            <a:r>
              <a:rPr lang="cs-CZ" dirty="0" smtClean="0"/>
              <a:t>disk.</a:t>
            </a:r>
            <a:endParaRPr lang="cs-CZ" dirty="0"/>
          </a:p>
        </p:txBody>
      </p:sp>
    </p:spTree>
    <p:extLst>
      <p:ext uri="{BB962C8B-B14F-4D97-AF65-F5344CB8AC3E}">
        <p14:creationId xmlns:p14="http://schemas.microsoft.com/office/powerpoint/2010/main" val="23826930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brázek 3"/>
          <p:cNvPicPr>
            <a:picLocks noChangeAspect="1"/>
          </p:cNvPicPr>
          <p:nvPr/>
        </p:nvPicPr>
        <p:blipFill>
          <a:blip r:embed="rId3"/>
          <a:stretch>
            <a:fillRect/>
          </a:stretch>
        </p:blipFill>
        <p:spPr>
          <a:xfrm>
            <a:off x="91633" y="1606211"/>
            <a:ext cx="8960734" cy="3456119"/>
          </a:xfrm>
          <a:prstGeom prst="rect">
            <a:avLst/>
          </a:prstGeom>
        </p:spPr>
      </p:pic>
      <p:sp>
        <p:nvSpPr>
          <p:cNvPr id="5" name="Obdélník 4"/>
          <p:cNvSpPr/>
          <p:nvPr/>
        </p:nvSpPr>
        <p:spPr>
          <a:xfrm>
            <a:off x="341331" y="5653986"/>
            <a:ext cx="7904922" cy="461665"/>
          </a:xfrm>
          <a:prstGeom prst="rect">
            <a:avLst/>
          </a:prstGeom>
        </p:spPr>
        <p:txBody>
          <a:bodyPr wrap="square">
            <a:spAutoFit/>
          </a:bodyPr>
          <a:lstStyle/>
          <a:p>
            <a:r>
              <a:rPr lang="cs-CZ" sz="1200" dirty="0"/>
              <a:t>S. </a:t>
            </a:r>
            <a:r>
              <a:rPr lang="cs-CZ" sz="1200" dirty="0" err="1"/>
              <a:t>Garnkel</a:t>
            </a:r>
            <a:r>
              <a:rPr lang="cs-CZ" sz="1200" dirty="0"/>
              <a:t>, D. </a:t>
            </a:r>
            <a:r>
              <a:rPr lang="cs-CZ" sz="1200" dirty="0" err="1"/>
              <a:t>Malan</a:t>
            </a:r>
            <a:r>
              <a:rPr lang="cs-CZ" sz="1200" dirty="0"/>
              <a:t>, K. Dubec, C. </a:t>
            </a:r>
            <a:r>
              <a:rPr lang="cs-CZ" sz="1200" dirty="0" err="1"/>
              <a:t>Stevens</a:t>
            </a:r>
            <a:r>
              <a:rPr lang="cs-CZ" sz="1200" dirty="0"/>
              <a:t> and C. </a:t>
            </a:r>
            <a:r>
              <a:rPr lang="cs-CZ" sz="1200" dirty="0" err="1" smtClean="0"/>
              <a:t>Pham</a:t>
            </a:r>
            <a:r>
              <a:rPr lang="cs-CZ" sz="1200" dirty="0" smtClean="0"/>
              <a:t>: </a:t>
            </a:r>
            <a:r>
              <a:rPr lang="cs-CZ" sz="1200" dirty="0"/>
              <a:t>ADVANCES IN DIGITAL </a:t>
            </a:r>
            <a:r>
              <a:rPr lang="cs-CZ" sz="1200" dirty="0" smtClean="0"/>
              <a:t>FORENSICS. </a:t>
            </a:r>
            <a:r>
              <a:rPr lang="en-GB" sz="1200" dirty="0" smtClean="0"/>
              <a:t>[on-line], </a:t>
            </a:r>
            <a:r>
              <a:rPr lang="en-GB" sz="1200" dirty="0" err="1" smtClean="0"/>
              <a:t>dostupn</a:t>
            </a:r>
            <a:r>
              <a:rPr lang="cs-CZ" sz="1200" dirty="0"/>
              <a:t>é https://</a:t>
            </a:r>
            <a:r>
              <a:rPr lang="cs-CZ" sz="1200" dirty="0" smtClean="0"/>
              <a:t>cs.harvard.edu/</a:t>
            </a:r>
            <a:r>
              <a:rPr lang="cs-CZ" sz="1200" dirty="0" err="1" smtClean="0"/>
              <a:t>malan</a:t>
            </a:r>
            <a:r>
              <a:rPr lang="cs-CZ" sz="1200" dirty="0" smtClean="0"/>
              <a:t>/</a:t>
            </a:r>
            <a:r>
              <a:rPr lang="cs-CZ" sz="1200" dirty="0" err="1" smtClean="0"/>
              <a:t>publications</a:t>
            </a:r>
            <a:r>
              <a:rPr lang="cs-CZ" sz="1200" dirty="0" smtClean="0"/>
              <a:t>/aff.pdf.</a:t>
            </a:r>
            <a:endParaRPr lang="cs-CZ" sz="1200" dirty="0"/>
          </a:p>
        </p:txBody>
      </p:sp>
    </p:spTree>
    <p:extLst>
      <p:ext uri="{BB962C8B-B14F-4D97-AF65-F5344CB8AC3E}">
        <p14:creationId xmlns:p14="http://schemas.microsoft.com/office/powerpoint/2010/main" val="3038435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4000" dirty="0" err="1"/>
              <a:t>Advanced</a:t>
            </a:r>
            <a:r>
              <a:rPr lang="cs-CZ" sz="4000" dirty="0"/>
              <a:t> </a:t>
            </a:r>
            <a:r>
              <a:rPr lang="cs-CZ" sz="4000" dirty="0" err="1"/>
              <a:t>Forensic</a:t>
            </a:r>
            <a:r>
              <a:rPr lang="cs-CZ" sz="4000" dirty="0"/>
              <a:t> </a:t>
            </a:r>
            <a:r>
              <a:rPr lang="cs-CZ" sz="4000" dirty="0" err="1"/>
              <a:t>Format</a:t>
            </a:r>
            <a:r>
              <a:rPr lang="cs-CZ" sz="4000" dirty="0"/>
              <a:t> (AFF)</a:t>
            </a:r>
          </a:p>
        </p:txBody>
      </p:sp>
      <p:sp>
        <p:nvSpPr>
          <p:cNvPr id="3" name="Zástupný symbol pro obsah 2"/>
          <p:cNvSpPr>
            <a:spLocks noGrp="1"/>
          </p:cNvSpPr>
          <p:nvPr>
            <p:ph idx="1"/>
          </p:nvPr>
        </p:nvSpPr>
        <p:spPr/>
        <p:txBody>
          <a:bodyPr/>
          <a:lstStyle/>
          <a:p>
            <a:r>
              <a:rPr lang="cs-CZ" dirty="0" smtClean="0"/>
              <a:t>*</a:t>
            </a:r>
            <a:r>
              <a:rPr lang="en-US" dirty="0" smtClean="0"/>
              <a:t>.</a:t>
            </a:r>
            <a:r>
              <a:rPr lang="en-US" dirty="0" err="1"/>
              <a:t>afd</a:t>
            </a:r>
            <a:r>
              <a:rPr lang="en-US" dirty="0"/>
              <a:t> </a:t>
            </a:r>
            <a:r>
              <a:rPr lang="cs-CZ" dirty="0"/>
              <a:t>pro </a:t>
            </a:r>
            <a:r>
              <a:rPr lang="en-US" dirty="0"/>
              <a:t>segment</a:t>
            </a:r>
            <a:r>
              <a:rPr lang="cs-CZ" dirty="0" err="1"/>
              <a:t>ované</a:t>
            </a:r>
            <a:r>
              <a:rPr lang="cs-CZ" dirty="0"/>
              <a:t> soubory </a:t>
            </a:r>
            <a:r>
              <a:rPr lang="en-US" dirty="0"/>
              <a:t>image a</a:t>
            </a:r>
            <a:r>
              <a:rPr lang="cs-CZ" dirty="0"/>
              <a:t> </a:t>
            </a:r>
            <a:r>
              <a:rPr lang="cs-CZ" dirty="0" smtClean="0"/>
              <a:t>*</a:t>
            </a:r>
            <a:r>
              <a:rPr lang="en-US" dirty="0" smtClean="0"/>
              <a:t>.</a:t>
            </a:r>
            <a:r>
              <a:rPr lang="en-US" dirty="0" err="1"/>
              <a:t>afm</a:t>
            </a:r>
            <a:r>
              <a:rPr lang="en-US" dirty="0"/>
              <a:t> </a:t>
            </a:r>
            <a:r>
              <a:rPr lang="cs-CZ" dirty="0"/>
              <a:t>pro</a:t>
            </a:r>
            <a:r>
              <a:rPr lang="en-US" dirty="0"/>
              <a:t> metadata. </a:t>
            </a:r>
            <a:endParaRPr lang="cs-CZ" dirty="0" smtClean="0"/>
          </a:p>
          <a:p>
            <a:endParaRPr lang="cs-CZ" dirty="0" smtClean="0"/>
          </a:p>
          <a:p>
            <a:r>
              <a:rPr lang="cs-CZ" dirty="0" smtClean="0"/>
              <a:t>AFF4-L (</a:t>
            </a:r>
            <a:r>
              <a:rPr lang="cs-CZ" dirty="0" err="1" smtClean="0"/>
              <a:t>logical</a:t>
            </a:r>
            <a:r>
              <a:rPr lang="cs-CZ" dirty="0" smtClean="0"/>
              <a:t>), </a:t>
            </a:r>
            <a:r>
              <a:rPr lang="cs-CZ" dirty="0" err="1" smtClean="0"/>
              <a:t>cloud</a:t>
            </a:r>
            <a:r>
              <a:rPr lang="cs-CZ" dirty="0" smtClean="0"/>
              <a:t>, přenosná zařízení (</a:t>
            </a:r>
            <a:r>
              <a:rPr lang="cs-CZ" dirty="0" err="1" smtClean="0"/>
              <a:t>imaging</a:t>
            </a:r>
            <a:r>
              <a:rPr lang="cs-CZ" dirty="0" smtClean="0"/>
              <a:t> celého zařízení nemusí být možný – </a:t>
            </a:r>
            <a:r>
              <a:rPr lang="cs-CZ" dirty="0" err="1" smtClean="0"/>
              <a:t>iOS</a:t>
            </a:r>
            <a:r>
              <a:rPr lang="cs-CZ" dirty="0" smtClean="0"/>
              <a:t>, přístup ke složkám ale možný je)</a:t>
            </a:r>
            <a:endParaRPr lang="cs-CZ" dirty="0"/>
          </a:p>
        </p:txBody>
      </p:sp>
    </p:spTree>
    <p:extLst>
      <p:ext uri="{BB962C8B-B14F-4D97-AF65-F5344CB8AC3E}">
        <p14:creationId xmlns:p14="http://schemas.microsoft.com/office/powerpoint/2010/main" val="1584019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Co tedy používat?</a:t>
            </a:r>
            <a:endParaRPr lang="cs-CZ" dirty="0"/>
          </a:p>
        </p:txBody>
      </p:sp>
      <p:sp>
        <p:nvSpPr>
          <p:cNvPr id="3" name="Zástupný symbol pro obsah 2"/>
          <p:cNvSpPr>
            <a:spLocks noGrp="1"/>
          </p:cNvSpPr>
          <p:nvPr>
            <p:ph idx="1"/>
          </p:nvPr>
        </p:nvSpPr>
        <p:spPr>
          <a:xfrm>
            <a:off x="628650" y="2280119"/>
            <a:ext cx="7886700" cy="1968500"/>
          </a:xfrm>
        </p:spPr>
        <p:txBody>
          <a:bodyPr>
            <a:normAutofit fontScale="85000" lnSpcReduction="20000"/>
          </a:bodyPr>
          <a:lstStyle/>
          <a:p>
            <a:r>
              <a:rPr lang="cs-CZ" dirty="0" smtClean="0"/>
              <a:t>Záleží vždy na dané situaci.</a:t>
            </a:r>
          </a:p>
          <a:p>
            <a:r>
              <a:rPr lang="cs-CZ" dirty="0" smtClean="0"/>
              <a:t>Jaká data budete analyzovat?</a:t>
            </a:r>
          </a:p>
          <a:p>
            <a:r>
              <a:rPr lang="cs-CZ" dirty="0" smtClean="0"/>
              <a:t>Jaké nástroje budete používat?</a:t>
            </a:r>
          </a:p>
          <a:p>
            <a:r>
              <a:rPr lang="cs-CZ" dirty="0" smtClean="0"/>
              <a:t>Bude pracovat na případu více lidí s různými nástroji?</a:t>
            </a:r>
          </a:p>
          <a:p>
            <a:r>
              <a:rPr lang="cs-CZ" dirty="0" smtClean="0"/>
              <a:t>Většina nástrojů má nastaven defaultně E01.</a:t>
            </a:r>
            <a:endParaRPr lang="cs-CZ" dirty="0"/>
          </a:p>
        </p:txBody>
      </p:sp>
      <p:graphicFrame>
        <p:nvGraphicFramePr>
          <p:cNvPr id="4" name="Tabulka 3"/>
          <p:cNvGraphicFramePr>
            <a:graphicFrameLocks noGrp="1"/>
          </p:cNvGraphicFramePr>
          <p:nvPr>
            <p:extLst>
              <p:ext uri="{D42A27DB-BD31-4B8C-83A1-F6EECF244321}">
                <p14:modId xmlns:p14="http://schemas.microsoft.com/office/powerpoint/2010/main" val="1920668003"/>
              </p:ext>
            </p:extLst>
          </p:nvPr>
        </p:nvGraphicFramePr>
        <p:xfrm>
          <a:off x="784224" y="4762004"/>
          <a:ext cx="7575552" cy="1139942"/>
        </p:xfrm>
        <a:graphic>
          <a:graphicData uri="http://schemas.openxmlformats.org/drawingml/2006/table">
            <a:tbl>
              <a:tblPr>
                <a:tableStyleId>{5940675A-B579-460E-94D1-54222C63F5DA}</a:tableStyleId>
              </a:tblPr>
              <a:tblGrid>
                <a:gridCol w="1893888">
                  <a:extLst>
                    <a:ext uri="{9D8B030D-6E8A-4147-A177-3AD203B41FA5}">
                      <a16:colId xmlns:a16="http://schemas.microsoft.com/office/drawing/2014/main" val="1537930745"/>
                    </a:ext>
                  </a:extLst>
                </a:gridCol>
                <a:gridCol w="1893888">
                  <a:extLst>
                    <a:ext uri="{9D8B030D-6E8A-4147-A177-3AD203B41FA5}">
                      <a16:colId xmlns:a16="http://schemas.microsoft.com/office/drawing/2014/main" val="71337508"/>
                    </a:ext>
                  </a:extLst>
                </a:gridCol>
                <a:gridCol w="1893888">
                  <a:extLst>
                    <a:ext uri="{9D8B030D-6E8A-4147-A177-3AD203B41FA5}">
                      <a16:colId xmlns:a16="http://schemas.microsoft.com/office/drawing/2014/main" val="1855088631"/>
                    </a:ext>
                  </a:extLst>
                </a:gridCol>
                <a:gridCol w="1893888">
                  <a:extLst>
                    <a:ext uri="{9D8B030D-6E8A-4147-A177-3AD203B41FA5}">
                      <a16:colId xmlns:a16="http://schemas.microsoft.com/office/drawing/2014/main" val="3710490575"/>
                    </a:ext>
                  </a:extLst>
                </a:gridCol>
              </a:tblGrid>
              <a:tr h="408422">
                <a:tc>
                  <a:txBody>
                    <a:bodyPr/>
                    <a:lstStyle/>
                    <a:p>
                      <a:r>
                        <a:rPr lang="cs-CZ" dirty="0">
                          <a:effectLst/>
                        </a:rPr>
                        <a:t>Typ souboru</a:t>
                      </a:r>
                    </a:p>
                  </a:txBody>
                  <a:tcPr anchor="ctr"/>
                </a:tc>
                <a:tc>
                  <a:txBody>
                    <a:bodyPr/>
                    <a:lstStyle/>
                    <a:p>
                      <a:r>
                        <a:rPr lang="cs-CZ" dirty="0">
                          <a:effectLst/>
                        </a:rPr>
                        <a:t>Čas na </a:t>
                      </a:r>
                      <a:r>
                        <a:rPr lang="cs-CZ" dirty="0" smtClean="0">
                          <a:effectLst/>
                        </a:rPr>
                        <a:t>image</a:t>
                      </a:r>
                      <a:endParaRPr lang="cs-CZ" dirty="0">
                        <a:effectLst/>
                      </a:endParaRPr>
                    </a:p>
                  </a:txBody>
                  <a:tcPr anchor="ctr"/>
                </a:tc>
                <a:tc>
                  <a:txBody>
                    <a:bodyPr/>
                    <a:lstStyle/>
                    <a:p>
                      <a:r>
                        <a:rPr lang="cs-CZ" dirty="0">
                          <a:effectLst/>
                        </a:rPr>
                        <a:t>Úspora místa</a:t>
                      </a:r>
                    </a:p>
                  </a:txBody>
                  <a:tcPr anchor="ctr"/>
                </a:tc>
                <a:tc>
                  <a:txBody>
                    <a:bodyPr/>
                    <a:lstStyle/>
                    <a:p>
                      <a:r>
                        <a:rPr lang="cs-CZ">
                          <a:effectLst/>
                        </a:rPr>
                        <a:t>Čas na hledání</a:t>
                      </a:r>
                    </a:p>
                  </a:txBody>
                  <a:tcPr anchor="ctr"/>
                </a:tc>
                <a:extLst>
                  <a:ext uri="{0D108BD9-81ED-4DB2-BD59-A6C34878D82A}">
                    <a16:rowId xmlns:a16="http://schemas.microsoft.com/office/drawing/2014/main" val="823705864"/>
                  </a:ext>
                </a:extLst>
              </a:tr>
              <a:tr h="316737">
                <a:tc>
                  <a:txBody>
                    <a:bodyPr/>
                    <a:lstStyle/>
                    <a:p>
                      <a:r>
                        <a:rPr lang="cs-CZ" dirty="0">
                          <a:effectLst/>
                        </a:rPr>
                        <a:t>E01</a:t>
                      </a:r>
                    </a:p>
                  </a:txBody>
                  <a:tcPr anchor="ctr"/>
                </a:tc>
                <a:tc>
                  <a:txBody>
                    <a:bodyPr/>
                    <a:lstStyle/>
                    <a:p>
                      <a:r>
                        <a:rPr lang="cs-CZ">
                          <a:effectLst/>
                        </a:rPr>
                        <a:t>1:27:06</a:t>
                      </a:r>
                    </a:p>
                  </a:txBody>
                  <a:tcPr anchor="ctr"/>
                </a:tc>
                <a:tc>
                  <a:txBody>
                    <a:bodyPr/>
                    <a:lstStyle/>
                    <a:p>
                      <a:r>
                        <a:rPr lang="cs-CZ">
                          <a:effectLst/>
                        </a:rPr>
                        <a:t>32 GB (7 %)</a:t>
                      </a:r>
                    </a:p>
                  </a:txBody>
                  <a:tcPr anchor="ctr"/>
                </a:tc>
                <a:tc>
                  <a:txBody>
                    <a:bodyPr/>
                    <a:lstStyle/>
                    <a:p>
                      <a:r>
                        <a:rPr lang="cs-CZ" dirty="0">
                          <a:effectLst/>
                        </a:rPr>
                        <a:t>~ 1:53:00</a:t>
                      </a:r>
                    </a:p>
                  </a:txBody>
                  <a:tcPr anchor="ctr"/>
                </a:tc>
                <a:extLst>
                  <a:ext uri="{0D108BD9-81ED-4DB2-BD59-A6C34878D82A}">
                    <a16:rowId xmlns:a16="http://schemas.microsoft.com/office/drawing/2014/main" val="1937447297"/>
                  </a:ext>
                </a:extLst>
              </a:tr>
              <a:tr h="316737">
                <a:tc>
                  <a:txBody>
                    <a:bodyPr/>
                    <a:lstStyle/>
                    <a:p>
                      <a:r>
                        <a:rPr lang="cs-CZ" dirty="0">
                          <a:effectLst/>
                        </a:rPr>
                        <a:t>DD</a:t>
                      </a:r>
                    </a:p>
                  </a:txBody>
                  <a:tcPr anchor="ctr"/>
                </a:tc>
                <a:tc>
                  <a:txBody>
                    <a:bodyPr/>
                    <a:lstStyle/>
                    <a:p>
                      <a:r>
                        <a:rPr lang="cs-CZ">
                          <a:effectLst/>
                        </a:rPr>
                        <a:t>1:24:44</a:t>
                      </a:r>
                    </a:p>
                  </a:txBody>
                  <a:tcPr anchor="ctr"/>
                </a:tc>
                <a:tc>
                  <a:txBody>
                    <a:bodyPr/>
                    <a:lstStyle/>
                    <a:p>
                      <a:r>
                        <a:rPr lang="cs-CZ">
                          <a:effectLst/>
                        </a:rPr>
                        <a:t>N/A</a:t>
                      </a:r>
                    </a:p>
                  </a:txBody>
                  <a:tcPr anchor="ctr"/>
                </a:tc>
                <a:tc>
                  <a:txBody>
                    <a:bodyPr/>
                    <a:lstStyle/>
                    <a:p>
                      <a:r>
                        <a:rPr lang="cs-CZ" dirty="0">
                          <a:effectLst/>
                        </a:rPr>
                        <a:t>~ 1:06:00</a:t>
                      </a:r>
                    </a:p>
                  </a:txBody>
                  <a:tcPr anchor="ctr"/>
                </a:tc>
                <a:extLst>
                  <a:ext uri="{0D108BD9-81ED-4DB2-BD59-A6C34878D82A}">
                    <a16:rowId xmlns:a16="http://schemas.microsoft.com/office/drawing/2014/main" val="2476332172"/>
                  </a:ext>
                </a:extLst>
              </a:tr>
            </a:tbl>
          </a:graphicData>
        </a:graphic>
      </p:graphicFrame>
      <p:sp>
        <p:nvSpPr>
          <p:cNvPr id="5" name="Obdélník 4"/>
          <p:cNvSpPr/>
          <p:nvPr/>
        </p:nvSpPr>
        <p:spPr>
          <a:xfrm>
            <a:off x="706437" y="5901857"/>
            <a:ext cx="7731126" cy="276999"/>
          </a:xfrm>
          <a:prstGeom prst="rect">
            <a:avLst/>
          </a:prstGeom>
        </p:spPr>
        <p:txBody>
          <a:bodyPr wrap="square">
            <a:spAutoFit/>
          </a:bodyPr>
          <a:lstStyle/>
          <a:p>
            <a:r>
              <a:rPr lang="cs-CZ" sz="1200" dirty="0"/>
              <a:t>https://www.magnetforensics.com/blog/dvr-examiner-forensic-images-for-dvr-analysis-e01-or-dd/</a:t>
            </a:r>
          </a:p>
        </p:txBody>
      </p:sp>
      <p:sp>
        <p:nvSpPr>
          <p:cNvPr id="6" name="Obdélník 5"/>
          <p:cNvSpPr/>
          <p:nvPr/>
        </p:nvSpPr>
        <p:spPr>
          <a:xfrm>
            <a:off x="640526" y="4277982"/>
            <a:ext cx="4521622" cy="369332"/>
          </a:xfrm>
          <a:prstGeom prst="rect">
            <a:avLst/>
          </a:prstGeom>
        </p:spPr>
        <p:txBody>
          <a:bodyPr wrap="none">
            <a:spAutoFit/>
          </a:bodyPr>
          <a:lstStyle/>
          <a:p>
            <a:r>
              <a:rPr lang="cs-CZ" dirty="0" smtClean="0"/>
              <a:t>Test s diskem pro DVR (</a:t>
            </a:r>
            <a:r>
              <a:rPr lang="cs-CZ" dirty="0"/>
              <a:t>D</a:t>
            </a:r>
            <a:r>
              <a:rPr lang="cs-CZ" dirty="0" smtClean="0"/>
              <a:t>igital Video </a:t>
            </a:r>
            <a:r>
              <a:rPr lang="cs-CZ" dirty="0" err="1"/>
              <a:t>R</a:t>
            </a:r>
            <a:r>
              <a:rPr lang="cs-CZ" dirty="0" err="1" smtClean="0"/>
              <a:t>ecorder</a:t>
            </a:r>
            <a:r>
              <a:rPr lang="cs-CZ" dirty="0" smtClean="0"/>
              <a:t>)</a:t>
            </a:r>
            <a:endParaRPr lang="cs-CZ" dirty="0"/>
          </a:p>
        </p:txBody>
      </p:sp>
      <p:pic>
        <p:nvPicPr>
          <p:cNvPr id="7" name="Obrázek 6"/>
          <p:cNvPicPr>
            <a:picLocks noChangeAspect="1"/>
          </p:cNvPicPr>
          <p:nvPr/>
        </p:nvPicPr>
        <p:blipFill>
          <a:blip r:embed="rId3"/>
          <a:stretch>
            <a:fillRect/>
          </a:stretch>
        </p:blipFill>
        <p:spPr>
          <a:xfrm>
            <a:off x="6581431" y="1132028"/>
            <a:ext cx="1778345" cy="1963442"/>
          </a:xfrm>
          <a:prstGeom prst="rect">
            <a:avLst/>
          </a:prstGeom>
        </p:spPr>
      </p:pic>
    </p:spTree>
    <p:extLst>
      <p:ext uri="{BB962C8B-B14F-4D97-AF65-F5344CB8AC3E}">
        <p14:creationId xmlns:p14="http://schemas.microsoft.com/office/powerpoint/2010/main" val="3732257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Konverze formátů</a:t>
            </a:r>
            <a:endParaRPr lang="en-GB" dirty="0"/>
          </a:p>
        </p:txBody>
      </p:sp>
      <p:sp>
        <p:nvSpPr>
          <p:cNvPr id="3" name="Zástupný symbol pro obsah 2"/>
          <p:cNvSpPr>
            <a:spLocks noGrp="1"/>
          </p:cNvSpPr>
          <p:nvPr>
            <p:ph idx="1"/>
          </p:nvPr>
        </p:nvSpPr>
        <p:spPr/>
        <p:txBody>
          <a:bodyPr/>
          <a:lstStyle/>
          <a:p>
            <a:r>
              <a:rPr lang="cs-CZ" dirty="0" smtClean="0"/>
              <a:t>Různé nástroje = různé </a:t>
            </a:r>
            <a:r>
              <a:rPr lang="cs-CZ" dirty="0" smtClean="0"/>
              <a:t>formáty.</a:t>
            </a:r>
            <a:endParaRPr lang="cs-CZ" dirty="0" smtClean="0"/>
          </a:p>
          <a:p>
            <a:r>
              <a:rPr lang="cs-CZ" dirty="0" smtClean="0"/>
              <a:t>Při analýze více nástroji je potřeba mít stejná data v různých </a:t>
            </a:r>
            <a:r>
              <a:rPr lang="cs-CZ" dirty="0" smtClean="0"/>
              <a:t>formátech.</a:t>
            </a:r>
            <a:endParaRPr lang="cs-CZ" dirty="0" smtClean="0"/>
          </a:p>
          <a:p>
            <a:r>
              <a:rPr lang="cs-CZ" dirty="0" smtClean="0"/>
              <a:t>Konverze nezmění ani 1 bit, porovnávání </a:t>
            </a:r>
            <a:r>
              <a:rPr lang="cs-CZ" dirty="0" err="1" smtClean="0"/>
              <a:t>hash</a:t>
            </a:r>
            <a:r>
              <a:rPr lang="cs-CZ" dirty="0" smtClean="0"/>
              <a:t>!</a:t>
            </a:r>
          </a:p>
          <a:p>
            <a:pPr lvl="1"/>
            <a:r>
              <a:rPr lang="cs-CZ" dirty="0"/>
              <a:t>b</a:t>
            </a:r>
            <a:r>
              <a:rPr lang="cs-CZ" dirty="0" smtClean="0"/>
              <a:t>ude na cvičení</a:t>
            </a:r>
            <a:endParaRPr lang="cs-CZ" dirty="0" smtClean="0"/>
          </a:p>
        </p:txBody>
      </p:sp>
    </p:spTree>
    <p:extLst>
      <p:ext uri="{BB962C8B-B14F-4D97-AF65-F5344CB8AC3E}">
        <p14:creationId xmlns:p14="http://schemas.microsoft.com/office/powerpoint/2010/main" val="31457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50" y="1045438"/>
            <a:ext cx="7886700" cy="1083613"/>
          </a:xfrm>
        </p:spPr>
        <p:txBody>
          <a:bodyPr/>
          <a:lstStyle/>
          <a:p>
            <a:r>
              <a:rPr lang="cs-CZ" dirty="0" smtClean="0"/>
              <a:t>Problémy</a:t>
            </a:r>
            <a:endParaRPr lang="cs-CZ" dirty="0"/>
          </a:p>
        </p:txBody>
      </p:sp>
      <p:sp>
        <p:nvSpPr>
          <p:cNvPr id="3" name="Zástupný symbol pro obsah 2"/>
          <p:cNvSpPr>
            <a:spLocks noGrp="1"/>
          </p:cNvSpPr>
          <p:nvPr>
            <p:ph idx="1"/>
          </p:nvPr>
        </p:nvSpPr>
        <p:spPr>
          <a:xfrm>
            <a:off x="628650" y="2129051"/>
            <a:ext cx="8064974" cy="4047912"/>
          </a:xfrm>
        </p:spPr>
        <p:txBody>
          <a:bodyPr>
            <a:normAutofit/>
          </a:bodyPr>
          <a:lstStyle/>
          <a:p>
            <a:r>
              <a:rPr lang="cs-CZ" dirty="0" smtClean="0"/>
              <a:t>RAID</a:t>
            </a:r>
          </a:p>
          <a:p>
            <a:r>
              <a:rPr lang="cs-CZ" dirty="0" smtClean="0"/>
              <a:t>Šifrované disky</a:t>
            </a:r>
          </a:p>
          <a:p>
            <a:r>
              <a:rPr lang="cs-CZ" dirty="0" smtClean="0"/>
              <a:t>Apple</a:t>
            </a:r>
          </a:p>
          <a:p>
            <a:r>
              <a:rPr lang="cs-CZ" dirty="0" smtClean="0"/>
              <a:t>Anti-</a:t>
            </a:r>
            <a:r>
              <a:rPr lang="cs-CZ" dirty="0" err="1" smtClean="0"/>
              <a:t>digital</a:t>
            </a:r>
            <a:r>
              <a:rPr lang="cs-CZ" dirty="0" smtClean="0"/>
              <a:t> </a:t>
            </a:r>
            <a:r>
              <a:rPr lang="cs-CZ" dirty="0" err="1" smtClean="0"/>
              <a:t>forensics</a:t>
            </a:r>
            <a:r>
              <a:rPr lang="cs-CZ" dirty="0" smtClean="0"/>
              <a:t> (ADF)</a:t>
            </a:r>
          </a:p>
          <a:p>
            <a:pPr lvl="1"/>
            <a:r>
              <a:rPr lang="cs-CZ" dirty="0" smtClean="0"/>
              <a:t>Ztížení forenzní analýzy, zvýšení časové náročnosti.</a:t>
            </a:r>
          </a:p>
          <a:p>
            <a:pPr lvl="1"/>
            <a:r>
              <a:rPr lang="cs-CZ" dirty="0" smtClean="0"/>
              <a:t>Manipulace, výmaz, </a:t>
            </a:r>
            <a:r>
              <a:rPr lang="cs-CZ" dirty="0" err="1" smtClean="0"/>
              <a:t>obfuskace</a:t>
            </a:r>
            <a:r>
              <a:rPr lang="cs-CZ" dirty="0" smtClean="0"/>
              <a:t> dat</a:t>
            </a:r>
            <a:r>
              <a:rPr lang="en-GB" dirty="0" smtClean="0"/>
              <a:t>.</a:t>
            </a:r>
            <a:endParaRPr lang="cs-CZ" dirty="0" smtClean="0"/>
          </a:p>
          <a:p>
            <a:pPr lvl="1"/>
            <a:r>
              <a:rPr lang="cs-CZ" dirty="0" smtClean="0"/>
              <a:t>Např. přejmenování přípon souborů, </a:t>
            </a:r>
            <a:r>
              <a:rPr lang="cs-CZ" dirty="0" err="1" smtClean="0"/>
              <a:t>wiping</a:t>
            </a:r>
            <a:r>
              <a:rPr lang="cs-CZ" dirty="0" smtClean="0"/>
              <a:t>, steganografie, </a:t>
            </a:r>
            <a:r>
              <a:rPr lang="cs-CZ" dirty="0"/>
              <a:t>k</a:t>
            </a:r>
            <a:r>
              <a:rPr lang="cs-CZ" dirty="0" smtClean="0"/>
              <a:t>ryptografie,… </a:t>
            </a:r>
            <a:r>
              <a:rPr lang="cs-CZ" dirty="0" err="1" smtClean="0"/>
              <a:t>exploitace</a:t>
            </a:r>
            <a:r>
              <a:rPr lang="cs-CZ" dirty="0" smtClean="0"/>
              <a:t> zranitelností ve forenzních nástrojích.</a:t>
            </a:r>
            <a:endParaRPr lang="cs-CZ" dirty="0"/>
          </a:p>
          <a:p>
            <a:pPr lvl="1"/>
            <a:endParaRPr lang="cs-CZ" dirty="0"/>
          </a:p>
        </p:txBody>
      </p:sp>
    </p:spTree>
    <p:extLst>
      <p:ext uri="{BB962C8B-B14F-4D97-AF65-F5344CB8AC3E}">
        <p14:creationId xmlns:p14="http://schemas.microsoft.com/office/powerpoint/2010/main" val="2465991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50" y="1045438"/>
            <a:ext cx="7886700" cy="876127"/>
          </a:xfrm>
        </p:spPr>
        <p:txBody>
          <a:bodyPr/>
          <a:lstStyle/>
          <a:p>
            <a:r>
              <a:rPr lang="cs-CZ" dirty="0" err="1" smtClean="0"/>
              <a:t>Delete</a:t>
            </a:r>
            <a:endParaRPr lang="cs-CZ" dirty="0"/>
          </a:p>
        </p:txBody>
      </p:sp>
      <p:sp>
        <p:nvSpPr>
          <p:cNvPr id="3" name="Zástupný symbol pro obsah 2"/>
          <p:cNvSpPr>
            <a:spLocks noGrp="1"/>
          </p:cNvSpPr>
          <p:nvPr>
            <p:ph idx="1"/>
          </p:nvPr>
        </p:nvSpPr>
        <p:spPr>
          <a:xfrm>
            <a:off x="628650" y="2014330"/>
            <a:ext cx="8092440" cy="4162633"/>
          </a:xfrm>
        </p:spPr>
        <p:txBody>
          <a:bodyPr>
            <a:normAutofit fontScale="92500" lnSpcReduction="10000"/>
          </a:bodyPr>
          <a:lstStyle/>
          <a:p>
            <a:pPr marL="0" indent="0">
              <a:buNone/>
            </a:pPr>
            <a:r>
              <a:rPr lang="cs-CZ" dirty="0"/>
              <a:t>FAT – nahradí první znak názvu souboru </a:t>
            </a:r>
            <a:r>
              <a:rPr lang="cs-CZ" dirty="0" smtClean="0"/>
              <a:t>E5h </a:t>
            </a:r>
            <a:r>
              <a:rPr lang="cs-CZ" dirty="0"/>
              <a:t>a zruší </a:t>
            </a:r>
            <a:r>
              <a:rPr lang="cs-CZ" dirty="0" smtClean="0"/>
              <a:t>alokaci </a:t>
            </a:r>
            <a:r>
              <a:rPr lang="cs-CZ" dirty="0"/>
              <a:t>clusterů </a:t>
            </a:r>
            <a:r>
              <a:rPr lang="cs-CZ" dirty="0" smtClean="0"/>
              <a:t>souboru.</a:t>
            </a:r>
            <a:endParaRPr lang="cs-CZ" dirty="0"/>
          </a:p>
          <a:p>
            <a:pPr marL="0" indent="0">
              <a:buNone/>
            </a:pPr>
            <a:endParaRPr lang="cs-CZ" dirty="0" smtClean="0"/>
          </a:p>
          <a:p>
            <a:pPr marL="0" indent="0">
              <a:buNone/>
            </a:pPr>
            <a:r>
              <a:rPr lang="cs-CZ" dirty="0" smtClean="0"/>
              <a:t>NTFS </a:t>
            </a:r>
            <a:r>
              <a:rPr lang="cs-CZ" dirty="0"/>
              <a:t>– MFT (Master </a:t>
            </a:r>
            <a:r>
              <a:rPr lang="cs-CZ" dirty="0" err="1"/>
              <a:t>File</a:t>
            </a:r>
            <a:r>
              <a:rPr lang="cs-CZ" dirty="0"/>
              <a:t> Table) označí soubor pro smazání, </a:t>
            </a:r>
            <a:r>
              <a:rPr lang="cs-CZ" dirty="0" smtClean="0"/>
              <a:t>status </a:t>
            </a:r>
            <a:r>
              <a:rPr lang="cs-CZ" dirty="0"/>
              <a:t>alokace je nastaven na nulu, </a:t>
            </a:r>
            <a:r>
              <a:rPr lang="cs-CZ" dirty="0" smtClean="0"/>
              <a:t>index souboru </a:t>
            </a:r>
            <a:r>
              <a:rPr lang="cs-CZ" dirty="0"/>
              <a:t>je </a:t>
            </a:r>
            <a:r>
              <a:rPr lang="cs-CZ" dirty="0" smtClean="0"/>
              <a:t>odstraněn </a:t>
            </a:r>
            <a:r>
              <a:rPr lang="cs-CZ" dirty="0"/>
              <a:t>z nadřazeného MFT, </a:t>
            </a:r>
            <a:r>
              <a:rPr lang="cs-CZ" dirty="0" smtClean="0"/>
              <a:t>následně v $</a:t>
            </a:r>
            <a:r>
              <a:rPr lang="cs-CZ" dirty="0" err="1" smtClean="0"/>
              <a:t>root</a:t>
            </a:r>
            <a:r>
              <a:rPr lang="cs-CZ" dirty="0" smtClean="0"/>
              <a:t> </a:t>
            </a:r>
            <a:r>
              <a:rPr lang="cs-CZ" dirty="0"/>
              <a:t>– položky indexu </a:t>
            </a:r>
            <a:r>
              <a:rPr lang="cs-CZ" dirty="0" smtClean="0"/>
              <a:t>jsou přesunuty </a:t>
            </a:r>
            <a:r>
              <a:rPr lang="cs-CZ" dirty="0"/>
              <a:t>nahoru </a:t>
            </a:r>
            <a:r>
              <a:rPr lang="cs-CZ" dirty="0" smtClean="0"/>
              <a:t>a přepíšou </a:t>
            </a:r>
            <a:r>
              <a:rPr lang="cs-CZ" dirty="0"/>
              <a:t>smazanou </a:t>
            </a:r>
            <a:r>
              <a:rPr lang="cs-CZ" dirty="0" smtClean="0"/>
              <a:t>položku indexu.</a:t>
            </a:r>
          </a:p>
          <a:p>
            <a:pPr marL="0" indent="0">
              <a:buNone/>
            </a:pPr>
            <a:endParaRPr lang="cs-CZ" dirty="0" smtClean="0"/>
          </a:p>
          <a:p>
            <a:pPr marL="0" indent="0">
              <a:buNone/>
            </a:pPr>
            <a:r>
              <a:rPr lang="cs-CZ" sz="2600" dirty="0" err="1" smtClean="0"/>
              <a:t>ReFS</a:t>
            </a:r>
            <a:r>
              <a:rPr lang="cs-CZ" sz="2600" dirty="0" smtClean="0"/>
              <a:t> </a:t>
            </a:r>
            <a:r>
              <a:rPr lang="cs-CZ" sz="2600" dirty="0"/>
              <a:t>- http://resilientfilesystem.co.uk/folder-analysis/delete-folder-analysis</a:t>
            </a:r>
          </a:p>
        </p:txBody>
      </p:sp>
    </p:spTree>
    <p:extLst>
      <p:ext uri="{BB962C8B-B14F-4D97-AF65-F5344CB8AC3E}">
        <p14:creationId xmlns:p14="http://schemas.microsoft.com/office/powerpoint/2010/main" val="2550938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50" y="1045439"/>
            <a:ext cx="7886700" cy="1088162"/>
          </a:xfrm>
        </p:spPr>
        <p:txBody>
          <a:bodyPr/>
          <a:lstStyle/>
          <a:p>
            <a:r>
              <a:rPr lang="cs-CZ" dirty="0" err="1" smtClean="0"/>
              <a:t>Format</a:t>
            </a:r>
            <a:r>
              <a:rPr lang="cs-CZ" dirty="0" smtClean="0"/>
              <a:t> vs. </a:t>
            </a:r>
            <a:r>
              <a:rPr lang="cs-CZ" dirty="0" err="1" smtClean="0"/>
              <a:t>Wipe</a:t>
            </a:r>
            <a:endParaRPr lang="cs-CZ" dirty="0"/>
          </a:p>
        </p:txBody>
      </p:sp>
      <p:sp>
        <p:nvSpPr>
          <p:cNvPr id="3" name="Zástupný symbol pro obsah 2"/>
          <p:cNvSpPr>
            <a:spLocks noGrp="1"/>
          </p:cNvSpPr>
          <p:nvPr>
            <p:ph idx="1"/>
          </p:nvPr>
        </p:nvSpPr>
        <p:spPr>
          <a:xfrm>
            <a:off x="628650" y="2286001"/>
            <a:ext cx="7886700" cy="3213100"/>
          </a:xfrm>
        </p:spPr>
        <p:txBody>
          <a:bodyPr>
            <a:normAutofit fontScale="92500" lnSpcReduction="10000"/>
          </a:bodyPr>
          <a:lstStyle/>
          <a:p>
            <a:pPr marL="0" indent="0">
              <a:buNone/>
            </a:pPr>
            <a:r>
              <a:rPr lang="cs-CZ" b="1" dirty="0" smtClean="0"/>
              <a:t>Rychlý formát </a:t>
            </a:r>
            <a:r>
              <a:rPr lang="cs-CZ" dirty="0" smtClean="0"/>
              <a:t>– záznamy v </a:t>
            </a:r>
            <a:r>
              <a:rPr lang="cs-CZ" dirty="0" err="1" smtClean="0"/>
              <a:t>root</a:t>
            </a:r>
            <a:r>
              <a:rPr lang="cs-CZ" dirty="0" smtClean="0"/>
              <a:t> a FAT přepíše nulami</a:t>
            </a:r>
            <a:r>
              <a:rPr lang="en-GB" dirty="0" smtClean="0"/>
              <a:t>. </a:t>
            </a:r>
            <a:r>
              <a:rPr lang="cs-CZ" dirty="0" smtClean="0"/>
              <a:t>Data nejsou dotčena.</a:t>
            </a:r>
            <a:r>
              <a:rPr lang="en-GB" dirty="0" smtClean="0"/>
              <a:t> </a:t>
            </a:r>
            <a:endParaRPr lang="cs-CZ" dirty="0"/>
          </a:p>
          <a:p>
            <a:pPr marL="0" indent="0">
              <a:buNone/>
            </a:pPr>
            <a:endParaRPr lang="cs-CZ" dirty="0" smtClean="0"/>
          </a:p>
          <a:p>
            <a:pPr marL="0" indent="0">
              <a:buNone/>
            </a:pPr>
            <a:r>
              <a:rPr lang="cs-CZ" b="1" dirty="0" smtClean="0"/>
              <a:t>Úplný formát </a:t>
            </a:r>
            <a:r>
              <a:rPr lang="cs-CZ" dirty="0" smtClean="0"/>
              <a:t>– připíše celý disk F6h nebo 0.</a:t>
            </a:r>
            <a:endParaRPr lang="cs-CZ" dirty="0"/>
          </a:p>
          <a:p>
            <a:pPr marL="0" indent="0">
              <a:buNone/>
            </a:pPr>
            <a:endParaRPr lang="cs-CZ" dirty="0" smtClean="0"/>
          </a:p>
          <a:p>
            <a:pPr marL="0" indent="0">
              <a:buNone/>
            </a:pPr>
            <a:r>
              <a:rPr lang="cs-CZ" b="1" dirty="0" err="1" smtClean="0"/>
              <a:t>Wipe</a:t>
            </a:r>
            <a:r>
              <a:rPr lang="cs-CZ" dirty="0" smtClean="0"/>
              <a:t> – přepíše disk 0 nebo náhodně 1 a 0; vyšší bezpečnost </a:t>
            </a:r>
            <a:r>
              <a:rPr lang="cs-CZ" dirty="0" err="1" smtClean="0"/>
              <a:t>DoD</a:t>
            </a:r>
            <a:r>
              <a:rPr lang="cs-CZ" dirty="0" smtClean="0"/>
              <a:t> 5220.22-M; </a:t>
            </a:r>
            <a:r>
              <a:rPr lang="cs-CZ" dirty="0" err="1" smtClean="0"/>
              <a:t>Gutmannův</a:t>
            </a:r>
            <a:r>
              <a:rPr lang="cs-CZ" dirty="0" smtClean="0"/>
              <a:t> algoritmus (</a:t>
            </a:r>
            <a:r>
              <a:rPr lang="cs-CZ" dirty="0" smtClean="0">
                <a:hlinkClick r:id="rId3"/>
              </a:rPr>
              <a:t>35 </a:t>
            </a:r>
            <a:r>
              <a:rPr lang="cs-CZ" dirty="0" err="1" smtClean="0">
                <a:hlinkClick r:id="rId3"/>
              </a:rPr>
              <a:t>passes</a:t>
            </a:r>
            <a:r>
              <a:rPr lang="cs-CZ" dirty="0" smtClean="0"/>
              <a:t>)???</a:t>
            </a:r>
          </a:p>
          <a:p>
            <a:pPr marL="0" indent="0">
              <a:buNone/>
            </a:pPr>
            <a:endParaRPr lang="cs-CZ" dirty="0"/>
          </a:p>
        </p:txBody>
      </p:sp>
      <p:pic>
        <p:nvPicPr>
          <p:cNvPr id="4" name="Obrázek 3"/>
          <p:cNvPicPr/>
          <p:nvPr/>
        </p:nvPicPr>
        <p:blipFill>
          <a:blip r:embed="rId4"/>
          <a:stretch>
            <a:fillRect/>
          </a:stretch>
        </p:blipFill>
        <p:spPr>
          <a:xfrm>
            <a:off x="4394200" y="5499101"/>
            <a:ext cx="4400550" cy="711200"/>
          </a:xfrm>
          <a:prstGeom prst="rect">
            <a:avLst/>
          </a:prstGeom>
        </p:spPr>
      </p:pic>
    </p:spTree>
    <p:extLst>
      <p:ext uri="{BB962C8B-B14F-4D97-AF65-F5344CB8AC3E}">
        <p14:creationId xmlns:p14="http://schemas.microsoft.com/office/powerpoint/2010/main" val="10226768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3"/>
          <a:stretch>
            <a:fillRect/>
          </a:stretch>
        </p:blipFill>
        <p:spPr>
          <a:xfrm>
            <a:off x="2688102" y="2186609"/>
            <a:ext cx="5548088" cy="3684277"/>
          </a:xfrm>
          <a:prstGeom prst="rect">
            <a:avLst/>
          </a:prstGeom>
        </p:spPr>
      </p:pic>
      <p:sp>
        <p:nvSpPr>
          <p:cNvPr id="3" name="Subtitle 2"/>
          <p:cNvSpPr txBox="1">
            <a:spLocks/>
          </p:cNvSpPr>
          <p:nvPr/>
        </p:nvSpPr>
        <p:spPr>
          <a:xfrm>
            <a:off x="2298357" y="6392563"/>
            <a:ext cx="5058032" cy="370702"/>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cs-CZ" sz="12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K-209</a:t>
            </a:r>
          </a:p>
        </p:txBody>
      </p:sp>
      <p:sp>
        <p:nvSpPr>
          <p:cNvPr id="4" name="Nadpis 1"/>
          <p:cNvSpPr>
            <a:spLocks noGrp="1"/>
          </p:cNvSpPr>
          <p:nvPr>
            <p:ph type="title"/>
          </p:nvPr>
        </p:nvSpPr>
        <p:spPr>
          <a:xfrm>
            <a:off x="628650" y="1045438"/>
            <a:ext cx="7886700" cy="1141171"/>
          </a:xfrm>
        </p:spPr>
        <p:txBody>
          <a:bodyPr>
            <a:normAutofit/>
          </a:bodyPr>
          <a:lstStyle/>
          <a:p>
            <a:r>
              <a:rPr lang="cs-CZ" dirty="0"/>
              <a:t>Bezpečný výmaz dat</a:t>
            </a:r>
            <a:endParaRPr lang="cs-CZ" dirty="0"/>
          </a:p>
        </p:txBody>
      </p:sp>
    </p:spTree>
    <p:extLst>
      <p:ext uri="{BB962C8B-B14F-4D97-AF65-F5344CB8AC3E}">
        <p14:creationId xmlns:p14="http://schemas.microsoft.com/office/powerpoint/2010/main" val="1183012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 co dál?</a:t>
            </a:r>
            <a:endParaRPr lang="en-GB" dirty="0"/>
          </a:p>
        </p:txBody>
      </p:sp>
      <p:sp>
        <p:nvSpPr>
          <p:cNvPr id="3" name="Zástupný symbol pro obsah 2"/>
          <p:cNvSpPr>
            <a:spLocks noGrp="1"/>
          </p:cNvSpPr>
          <p:nvPr>
            <p:ph idx="1"/>
          </p:nvPr>
        </p:nvSpPr>
        <p:spPr>
          <a:xfrm>
            <a:off x="628650" y="2371001"/>
            <a:ext cx="7886700" cy="3813457"/>
          </a:xfrm>
        </p:spPr>
        <p:txBody>
          <a:bodyPr>
            <a:normAutofit/>
          </a:bodyPr>
          <a:lstStyle/>
          <a:p>
            <a:r>
              <a:rPr lang="cs-CZ" dirty="0"/>
              <a:t>Kontrola shody originálu s </a:t>
            </a:r>
            <a:r>
              <a:rPr lang="cs-CZ" dirty="0" smtClean="0"/>
              <a:t>image:</a:t>
            </a:r>
            <a:endParaRPr lang="cs-CZ" dirty="0" smtClean="0"/>
          </a:p>
          <a:p>
            <a:pPr lvl="1"/>
            <a:r>
              <a:rPr lang="cs-CZ" dirty="0"/>
              <a:t>r</a:t>
            </a:r>
            <a:r>
              <a:rPr lang="cs-CZ" dirty="0" smtClean="0"/>
              <a:t>učně + porovnání;</a:t>
            </a:r>
            <a:endParaRPr lang="cs-CZ" dirty="0" smtClean="0"/>
          </a:p>
          <a:p>
            <a:pPr lvl="1"/>
            <a:r>
              <a:rPr lang="cs-CZ" dirty="0" smtClean="0"/>
              <a:t>automatické </a:t>
            </a:r>
            <a:r>
              <a:rPr lang="cs-CZ" dirty="0" smtClean="0"/>
              <a:t>porovnání </a:t>
            </a:r>
            <a:r>
              <a:rPr lang="cs-CZ" dirty="0" err="1" smtClean="0"/>
              <a:t>hashů</a:t>
            </a:r>
            <a:r>
              <a:rPr lang="cs-CZ" dirty="0" smtClean="0"/>
              <a:t> po dokončení </a:t>
            </a:r>
            <a:r>
              <a:rPr lang="cs-CZ" dirty="0" smtClean="0"/>
              <a:t>image.</a:t>
            </a:r>
            <a:endParaRPr lang="en-GB" dirty="0"/>
          </a:p>
          <a:p>
            <a:r>
              <a:rPr lang="cs-CZ" dirty="0" err="1" smtClean="0"/>
              <a:t>App</a:t>
            </a:r>
            <a:r>
              <a:rPr lang="cs-CZ" dirty="0" smtClean="0"/>
              <a:t> a prostředí k analýze vytvořených </a:t>
            </a:r>
            <a:r>
              <a:rPr lang="cs-CZ" dirty="0" smtClean="0"/>
              <a:t>image:</a:t>
            </a:r>
            <a:endParaRPr lang="cs-CZ" dirty="0" smtClean="0"/>
          </a:p>
          <a:p>
            <a:pPr lvl="1"/>
            <a:r>
              <a:rPr lang="cs-CZ" dirty="0" smtClean="0"/>
              <a:t>zobrazování;</a:t>
            </a:r>
            <a:endParaRPr lang="cs-CZ" dirty="0" smtClean="0"/>
          </a:p>
          <a:p>
            <a:pPr lvl="1"/>
            <a:r>
              <a:rPr lang="cs-CZ" dirty="0" smtClean="0"/>
              <a:t>vyhledávání;</a:t>
            </a:r>
            <a:endParaRPr lang="cs-CZ" dirty="0" smtClean="0"/>
          </a:p>
          <a:p>
            <a:pPr lvl="1"/>
            <a:r>
              <a:rPr lang="cs-CZ" dirty="0" smtClean="0"/>
              <a:t>třídění; </a:t>
            </a:r>
            <a:endParaRPr lang="cs-CZ" dirty="0" smtClean="0"/>
          </a:p>
          <a:p>
            <a:pPr lvl="1"/>
            <a:r>
              <a:rPr lang="cs-CZ" dirty="0" smtClean="0"/>
              <a:t>export;</a:t>
            </a:r>
          </a:p>
          <a:p>
            <a:pPr lvl="1"/>
            <a:r>
              <a:rPr lang="cs-CZ" dirty="0" smtClean="0"/>
              <a:t>report.</a:t>
            </a:r>
            <a:endParaRPr lang="cs-CZ" dirty="0" smtClean="0"/>
          </a:p>
          <a:p>
            <a:pPr lvl="1"/>
            <a:endParaRPr lang="cs-CZ" dirty="0" smtClean="0"/>
          </a:p>
        </p:txBody>
      </p:sp>
    </p:spTree>
    <p:extLst>
      <p:ext uri="{BB962C8B-B14F-4D97-AF65-F5344CB8AC3E}">
        <p14:creationId xmlns:p14="http://schemas.microsoft.com/office/powerpoint/2010/main" val="1982490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Aplikace pro zpracování</a:t>
            </a:r>
            <a:endParaRPr lang="cs-CZ" dirty="0"/>
          </a:p>
        </p:txBody>
      </p:sp>
      <p:sp>
        <p:nvSpPr>
          <p:cNvPr id="3" name="Zástupný symbol pro obsah 2"/>
          <p:cNvSpPr>
            <a:spLocks noGrp="1"/>
          </p:cNvSpPr>
          <p:nvPr>
            <p:ph idx="1"/>
          </p:nvPr>
        </p:nvSpPr>
        <p:spPr/>
        <p:txBody>
          <a:bodyPr/>
          <a:lstStyle/>
          <a:p>
            <a:r>
              <a:rPr lang="cs-CZ" dirty="0" smtClean="0"/>
              <a:t>Placené:</a:t>
            </a:r>
          </a:p>
          <a:p>
            <a:pPr lvl="1"/>
            <a:r>
              <a:rPr lang="cs-CZ" dirty="0"/>
              <a:t>X-</a:t>
            </a:r>
            <a:r>
              <a:rPr lang="cs-CZ" dirty="0" err="1"/>
              <a:t>Ways</a:t>
            </a:r>
            <a:r>
              <a:rPr lang="cs-CZ" dirty="0"/>
              <a:t> </a:t>
            </a:r>
            <a:r>
              <a:rPr lang="cs-CZ" dirty="0" err="1"/>
              <a:t>Forensics</a:t>
            </a:r>
            <a:endParaRPr lang="cs-CZ" dirty="0"/>
          </a:p>
          <a:p>
            <a:pPr lvl="1"/>
            <a:r>
              <a:rPr lang="cs-CZ" dirty="0" smtClean="0"/>
              <a:t>Magnet </a:t>
            </a:r>
            <a:r>
              <a:rPr lang="cs-CZ" dirty="0" smtClean="0"/>
              <a:t>AXIOM</a:t>
            </a:r>
          </a:p>
          <a:p>
            <a:pPr lvl="1"/>
            <a:r>
              <a:rPr lang="cs-CZ" dirty="0" smtClean="0"/>
              <a:t>…</a:t>
            </a:r>
            <a:endParaRPr lang="cs-CZ" dirty="0" smtClean="0"/>
          </a:p>
          <a:p>
            <a:r>
              <a:rPr lang="cs-CZ" dirty="0" smtClean="0"/>
              <a:t>Free</a:t>
            </a:r>
          </a:p>
          <a:p>
            <a:pPr lvl="1"/>
            <a:r>
              <a:rPr lang="cs-CZ" dirty="0" err="1" smtClean="0"/>
              <a:t>Autopsy</a:t>
            </a:r>
            <a:endParaRPr lang="cs-CZ" dirty="0" smtClean="0"/>
          </a:p>
          <a:p>
            <a:pPr lvl="1"/>
            <a:r>
              <a:rPr lang="cs-CZ" dirty="0" smtClean="0"/>
              <a:t>…</a:t>
            </a:r>
            <a:endParaRPr lang="cs-CZ" dirty="0"/>
          </a:p>
        </p:txBody>
      </p:sp>
    </p:spTree>
    <p:extLst>
      <p:ext uri="{BB962C8B-B14F-4D97-AF65-F5344CB8AC3E}">
        <p14:creationId xmlns:p14="http://schemas.microsoft.com/office/powerpoint/2010/main" val="4078007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GB" b="1" dirty="0"/>
              <a:t>ALERT</a:t>
            </a:r>
            <a:endParaRPr lang="cs-CZ" dirty="0"/>
          </a:p>
        </p:txBody>
      </p:sp>
      <p:sp>
        <p:nvSpPr>
          <p:cNvPr id="3" name="Zástupný symbol pro obsah 2"/>
          <p:cNvSpPr>
            <a:spLocks noGrp="1"/>
          </p:cNvSpPr>
          <p:nvPr>
            <p:ph idx="1"/>
          </p:nvPr>
        </p:nvSpPr>
        <p:spPr/>
        <p:txBody>
          <a:bodyPr>
            <a:normAutofit lnSpcReduction="10000"/>
          </a:bodyPr>
          <a:lstStyle/>
          <a:p>
            <a:pPr lvl="0"/>
            <a:r>
              <a:rPr lang="en-GB" b="1" dirty="0" smtClean="0"/>
              <a:t>Always </a:t>
            </a:r>
            <a:r>
              <a:rPr lang="en-GB" b="1" dirty="0"/>
              <a:t>have your own tool sets </a:t>
            </a:r>
            <a:r>
              <a:rPr lang="en-GB" b="1" dirty="0" smtClean="0"/>
              <a:t>ready</a:t>
            </a:r>
            <a:r>
              <a:rPr lang="cs-CZ" b="1" dirty="0" smtClean="0"/>
              <a:t>!</a:t>
            </a:r>
            <a:endParaRPr lang="cs-CZ" dirty="0"/>
          </a:p>
          <a:p>
            <a:pPr lvl="0"/>
            <a:endParaRPr lang="cs-CZ" b="1" dirty="0" smtClean="0"/>
          </a:p>
          <a:p>
            <a:pPr lvl="0"/>
            <a:r>
              <a:rPr lang="en-GB" b="1" dirty="0" smtClean="0"/>
              <a:t>You </a:t>
            </a:r>
            <a:r>
              <a:rPr lang="en-GB" b="1" dirty="0"/>
              <a:t>are dealing with a compromised system - run tools from your own </a:t>
            </a:r>
            <a:r>
              <a:rPr lang="en-GB" b="1" dirty="0" err="1"/>
              <a:t>usb</a:t>
            </a:r>
            <a:r>
              <a:rPr lang="en-GB" b="1" dirty="0"/>
              <a:t> </a:t>
            </a:r>
            <a:r>
              <a:rPr lang="en-GB" b="1" dirty="0" smtClean="0"/>
              <a:t>device</a:t>
            </a:r>
            <a:r>
              <a:rPr lang="cs-CZ" b="1" dirty="0" smtClean="0"/>
              <a:t>!</a:t>
            </a:r>
            <a:endParaRPr lang="cs-CZ" dirty="0"/>
          </a:p>
          <a:p>
            <a:pPr lvl="0"/>
            <a:endParaRPr lang="cs-CZ" b="1" dirty="0" smtClean="0"/>
          </a:p>
          <a:p>
            <a:pPr lvl="0"/>
            <a:r>
              <a:rPr lang="en-GB" b="1" dirty="0" smtClean="0"/>
              <a:t>Save </a:t>
            </a:r>
            <a:r>
              <a:rPr lang="en-GB" b="1" dirty="0"/>
              <a:t>the output outside of the compromised </a:t>
            </a:r>
            <a:r>
              <a:rPr lang="en-GB" b="1" dirty="0" smtClean="0"/>
              <a:t>machine</a:t>
            </a:r>
            <a:r>
              <a:rPr lang="cs-CZ" b="1" dirty="0" smtClean="0"/>
              <a:t>!</a:t>
            </a:r>
            <a:endParaRPr lang="cs-CZ" dirty="0"/>
          </a:p>
          <a:p>
            <a:endParaRPr lang="cs-CZ" dirty="0"/>
          </a:p>
        </p:txBody>
      </p:sp>
    </p:spTree>
    <p:extLst>
      <p:ext uri="{BB962C8B-B14F-4D97-AF65-F5344CB8AC3E}">
        <p14:creationId xmlns:p14="http://schemas.microsoft.com/office/powerpoint/2010/main" val="695727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ovéPole 4"/>
          <p:cNvSpPr txBox="1"/>
          <p:nvPr/>
        </p:nvSpPr>
        <p:spPr>
          <a:xfrm>
            <a:off x="1110343" y="2082604"/>
            <a:ext cx="7326087" cy="461665"/>
          </a:xfrm>
          <a:prstGeom prst="rect">
            <a:avLst/>
          </a:prstGeom>
          <a:noFill/>
        </p:spPr>
        <p:txBody>
          <a:bodyPr wrap="square" rtlCol="0">
            <a:spAutoFit/>
          </a:bodyPr>
          <a:lstStyle/>
          <a:p>
            <a:pPr algn="ctr"/>
            <a:endParaRPr lang="cs-CZ" sz="2400" dirty="0"/>
          </a:p>
        </p:txBody>
      </p:sp>
      <p:sp>
        <p:nvSpPr>
          <p:cNvPr id="2" name="TextovéPole 1"/>
          <p:cNvSpPr txBox="1"/>
          <p:nvPr/>
        </p:nvSpPr>
        <p:spPr>
          <a:xfrm>
            <a:off x="228600" y="2544270"/>
            <a:ext cx="8580120" cy="3416320"/>
          </a:xfrm>
          <a:prstGeom prst="rect">
            <a:avLst/>
          </a:prstGeom>
          <a:noFill/>
        </p:spPr>
        <p:txBody>
          <a:bodyPr wrap="square" rtlCol="0">
            <a:spAutoFit/>
          </a:bodyPr>
          <a:lstStyle/>
          <a:p>
            <a:r>
              <a:rPr lang="cs-CZ" sz="3200" dirty="0" smtClean="0"/>
              <a:t>Na cvičení si </a:t>
            </a:r>
            <a:r>
              <a:rPr lang="cs-CZ" sz="3200" b="1" dirty="0" smtClean="0">
                <a:solidFill>
                  <a:srgbClr val="FF0000"/>
                </a:solidFill>
              </a:rPr>
              <a:t>donést</a:t>
            </a:r>
            <a:r>
              <a:rPr lang="cs-CZ" sz="3200" dirty="0" smtClean="0">
                <a:solidFill>
                  <a:srgbClr val="FF0000"/>
                </a:solidFill>
              </a:rPr>
              <a:t> </a:t>
            </a:r>
            <a:r>
              <a:rPr lang="cs-CZ" sz="3200" b="1" dirty="0" err="1" smtClean="0">
                <a:solidFill>
                  <a:srgbClr val="FF0000"/>
                </a:solidFill>
              </a:rPr>
              <a:t>flešku</a:t>
            </a:r>
            <a:r>
              <a:rPr lang="cs-CZ" sz="3200" dirty="0" smtClean="0">
                <a:solidFill>
                  <a:srgbClr val="FF0000"/>
                </a:solidFill>
              </a:rPr>
              <a:t> </a:t>
            </a:r>
            <a:r>
              <a:rPr lang="cs-CZ" sz="3200" dirty="0" smtClean="0"/>
              <a:t>(externí </a:t>
            </a:r>
            <a:r>
              <a:rPr lang="cs-CZ" sz="3200" dirty="0"/>
              <a:t>medium </a:t>
            </a:r>
            <a:r>
              <a:rPr lang="cs-CZ" sz="3200" dirty="0" smtClean="0"/>
              <a:t>co nejmenší, i od spolužáků,…).</a:t>
            </a:r>
          </a:p>
          <a:p>
            <a:endParaRPr lang="cs-CZ" sz="3200" dirty="0" smtClean="0"/>
          </a:p>
          <a:p>
            <a:r>
              <a:rPr lang="cs-CZ" sz="3200" dirty="0" smtClean="0"/>
              <a:t>Na přespříští cvičení si donést </a:t>
            </a:r>
            <a:r>
              <a:rPr lang="cs-CZ" sz="3200" b="1" dirty="0" err="1" smtClean="0">
                <a:solidFill>
                  <a:srgbClr val="FF0000"/>
                </a:solidFill>
              </a:rPr>
              <a:t>flešku</a:t>
            </a:r>
            <a:r>
              <a:rPr lang="cs-CZ" sz="3200" b="1" dirty="0" smtClean="0">
                <a:solidFill>
                  <a:srgbClr val="FF0000"/>
                </a:solidFill>
              </a:rPr>
              <a:t> k výmazu </a:t>
            </a:r>
            <a:r>
              <a:rPr lang="cs-CZ" sz="3200" dirty="0" smtClean="0"/>
              <a:t>s instalačním souborem k </a:t>
            </a:r>
            <a:r>
              <a:rPr lang="en-GB" sz="2800" b="1" dirty="0" smtClean="0">
                <a:solidFill>
                  <a:srgbClr val="FF0000"/>
                </a:solidFill>
              </a:rPr>
              <a:t>AOMEI </a:t>
            </a:r>
            <a:r>
              <a:rPr lang="en-GB" sz="2800" b="1" dirty="0">
                <a:solidFill>
                  <a:srgbClr val="FF0000"/>
                </a:solidFill>
              </a:rPr>
              <a:t>Partition </a:t>
            </a:r>
            <a:r>
              <a:rPr lang="en-GB" sz="2800" b="1" dirty="0" smtClean="0">
                <a:solidFill>
                  <a:srgbClr val="FF0000"/>
                </a:solidFill>
              </a:rPr>
              <a:t>Assistant</a:t>
            </a:r>
            <a:r>
              <a:rPr lang="cs-CZ" sz="2800" b="1" dirty="0">
                <a:solidFill>
                  <a:srgbClr val="FF0000"/>
                </a:solidFill>
              </a:rPr>
              <a:t> </a:t>
            </a:r>
            <a:r>
              <a:rPr lang="cs-CZ" sz="2800" dirty="0"/>
              <a:t>(</a:t>
            </a:r>
            <a:r>
              <a:rPr lang="cs-CZ" sz="2800" dirty="0" smtClean="0"/>
              <a:t>www.diskpart.com), případně nainstalovaný na vlastním PC. Je možné využít vlastního </a:t>
            </a:r>
            <a:r>
              <a:rPr lang="cs-CZ" sz="2800" dirty="0" err="1" smtClean="0"/>
              <a:t>wiperu</a:t>
            </a:r>
            <a:r>
              <a:rPr lang="cs-CZ" sz="2800" dirty="0" smtClean="0"/>
              <a:t>/</a:t>
            </a:r>
            <a:r>
              <a:rPr lang="cs-CZ" sz="2800" dirty="0" err="1" smtClean="0"/>
              <a:t>shredderu</a:t>
            </a:r>
            <a:r>
              <a:rPr lang="cs-CZ" sz="2800" dirty="0" smtClean="0"/>
              <a:t>, nebo </a:t>
            </a:r>
            <a:r>
              <a:rPr lang="cs-CZ" sz="2800" dirty="0" err="1" smtClean="0"/>
              <a:t>dd</a:t>
            </a:r>
            <a:r>
              <a:rPr lang="cs-CZ" sz="2800" dirty="0" smtClean="0"/>
              <a:t>.</a:t>
            </a:r>
            <a:endParaRPr lang="en-GB" sz="2800" dirty="0"/>
          </a:p>
        </p:txBody>
      </p:sp>
      <p:sp>
        <p:nvSpPr>
          <p:cNvPr id="3" name="Obdélník 2"/>
          <p:cNvSpPr/>
          <p:nvPr/>
        </p:nvSpPr>
        <p:spPr>
          <a:xfrm>
            <a:off x="3296441" y="1438730"/>
            <a:ext cx="2006832" cy="769441"/>
          </a:xfrm>
          <a:prstGeom prst="rect">
            <a:avLst/>
          </a:prstGeom>
        </p:spPr>
        <p:txBody>
          <a:bodyPr wrap="none">
            <a:spAutoFit/>
          </a:bodyPr>
          <a:lstStyle/>
          <a:p>
            <a:pPr algn="ctr"/>
            <a:r>
              <a:rPr lang="cs-CZ" sz="4400" dirty="0"/>
              <a:t>Otázky?</a:t>
            </a:r>
          </a:p>
        </p:txBody>
      </p:sp>
    </p:spTree>
    <p:extLst>
      <p:ext uri="{BB962C8B-B14F-4D97-AF65-F5344CB8AC3E}">
        <p14:creationId xmlns:p14="http://schemas.microsoft.com/office/powerpoint/2010/main" val="3774111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Aplikace </a:t>
            </a:r>
            <a:r>
              <a:rPr lang="cs-CZ" dirty="0" err="1" smtClean="0"/>
              <a:t>imaging</a:t>
            </a:r>
            <a:endParaRPr lang="en-GB" dirty="0"/>
          </a:p>
        </p:txBody>
      </p:sp>
      <p:sp>
        <p:nvSpPr>
          <p:cNvPr id="3" name="Zástupný symbol pro obsah 2"/>
          <p:cNvSpPr>
            <a:spLocks noGrp="1"/>
          </p:cNvSpPr>
          <p:nvPr>
            <p:ph idx="1"/>
          </p:nvPr>
        </p:nvSpPr>
        <p:spPr/>
        <p:txBody>
          <a:bodyPr>
            <a:normAutofit lnSpcReduction="10000"/>
          </a:bodyPr>
          <a:lstStyle/>
          <a:p>
            <a:r>
              <a:rPr lang="cs-CZ" dirty="0" smtClean="0"/>
              <a:t>X-</a:t>
            </a:r>
            <a:r>
              <a:rPr lang="cs-CZ" dirty="0" err="1" smtClean="0"/>
              <a:t>Ways</a:t>
            </a:r>
            <a:r>
              <a:rPr lang="cs-CZ" dirty="0" smtClean="0"/>
              <a:t> </a:t>
            </a:r>
            <a:r>
              <a:rPr lang="cs-CZ" dirty="0" err="1" smtClean="0"/>
              <a:t>Forensics</a:t>
            </a:r>
            <a:endParaRPr lang="cs-CZ" dirty="0" smtClean="0"/>
          </a:p>
          <a:p>
            <a:r>
              <a:rPr lang="cs-CZ" dirty="0"/>
              <a:t>FTK </a:t>
            </a:r>
            <a:r>
              <a:rPr lang="cs-CZ" dirty="0" err="1"/>
              <a:t>Imager</a:t>
            </a:r>
            <a:r>
              <a:rPr lang="cs-CZ" dirty="0"/>
              <a:t> (Access Data </a:t>
            </a:r>
            <a:r>
              <a:rPr lang="cs-CZ" dirty="0" err="1" smtClean="0"/>
              <a:t>Forensic</a:t>
            </a:r>
            <a:r>
              <a:rPr lang="cs-CZ" dirty="0" smtClean="0"/>
              <a:t> </a:t>
            </a:r>
            <a:r>
              <a:rPr lang="cs-CZ" dirty="0" err="1" smtClean="0"/>
              <a:t>Toolkit</a:t>
            </a:r>
            <a:r>
              <a:rPr lang="cs-CZ" dirty="0" smtClean="0"/>
              <a:t>)</a:t>
            </a:r>
          </a:p>
          <a:p>
            <a:pPr lvl="1"/>
            <a:r>
              <a:rPr lang="cs-CZ" dirty="0"/>
              <a:t>b</a:t>
            </a:r>
            <a:r>
              <a:rPr lang="cs-CZ" dirty="0" smtClean="0"/>
              <a:t>ude na cvičení</a:t>
            </a:r>
            <a:endParaRPr lang="cs-CZ" dirty="0"/>
          </a:p>
          <a:p>
            <a:r>
              <a:rPr lang="cs-CZ" dirty="0" smtClean="0"/>
              <a:t>(</a:t>
            </a:r>
            <a:r>
              <a:rPr lang="cs-CZ" dirty="0" err="1" smtClean="0"/>
              <a:t>Guidance</a:t>
            </a:r>
            <a:r>
              <a:rPr lang="cs-CZ" dirty="0" smtClean="0"/>
              <a:t> </a:t>
            </a:r>
            <a:r>
              <a:rPr lang="cs-CZ" dirty="0"/>
              <a:t>Software – </a:t>
            </a:r>
            <a:r>
              <a:rPr lang="cs-CZ" dirty="0" err="1"/>
              <a:t>EnCase</a:t>
            </a:r>
            <a:r>
              <a:rPr lang="cs-CZ" dirty="0"/>
              <a:t> </a:t>
            </a:r>
            <a:r>
              <a:rPr lang="cs-CZ" dirty="0" err="1" smtClean="0"/>
              <a:t>Forensics</a:t>
            </a:r>
            <a:r>
              <a:rPr lang="cs-CZ" dirty="0" smtClean="0"/>
              <a:t>)</a:t>
            </a:r>
            <a:endParaRPr lang="cs-CZ" dirty="0"/>
          </a:p>
          <a:p>
            <a:endParaRPr lang="cs-CZ" dirty="0" smtClean="0"/>
          </a:p>
          <a:p>
            <a:r>
              <a:rPr lang="cs-CZ" dirty="0" smtClean="0"/>
              <a:t>…</a:t>
            </a:r>
          </a:p>
          <a:p>
            <a:r>
              <a:rPr lang="cs-CZ" dirty="0" smtClean="0"/>
              <a:t>Linux – free </a:t>
            </a:r>
            <a:r>
              <a:rPr lang="cs-CZ" dirty="0" err="1" smtClean="0"/>
              <a:t>forensic</a:t>
            </a:r>
            <a:r>
              <a:rPr lang="cs-CZ" dirty="0" smtClean="0"/>
              <a:t> </a:t>
            </a:r>
            <a:r>
              <a:rPr lang="cs-CZ" dirty="0" err="1" smtClean="0"/>
              <a:t>versions</a:t>
            </a:r>
            <a:r>
              <a:rPr lang="cs-CZ" dirty="0" smtClean="0"/>
              <a:t> </a:t>
            </a:r>
            <a:r>
              <a:rPr lang="cs-CZ" dirty="0" err="1" smtClean="0"/>
              <a:t>of</a:t>
            </a:r>
            <a:r>
              <a:rPr lang="cs-CZ" dirty="0" smtClean="0"/>
              <a:t> </a:t>
            </a:r>
            <a:r>
              <a:rPr lang="cs-CZ" dirty="0" err="1" smtClean="0"/>
              <a:t>bootable</a:t>
            </a:r>
            <a:r>
              <a:rPr lang="cs-CZ" dirty="0" smtClean="0"/>
              <a:t> media</a:t>
            </a:r>
          </a:p>
          <a:p>
            <a:endParaRPr lang="en-GB" dirty="0"/>
          </a:p>
        </p:txBody>
      </p:sp>
    </p:spTree>
    <p:extLst>
      <p:ext uri="{BB962C8B-B14F-4D97-AF65-F5344CB8AC3E}">
        <p14:creationId xmlns:p14="http://schemas.microsoft.com/office/powerpoint/2010/main" val="2069308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Aplikace Live </a:t>
            </a:r>
            <a:r>
              <a:rPr lang="cs-CZ" dirty="0" err="1" smtClean="0"/>
              <a:t>Imaging</a:t>
            </a:r>
            <a:endParaRPr lang="en-GB" dirty="0"/>
          </a:p>
        </p:txBody>
      </p:sp>
      <p:sp>
        <p:nvSpPr>
          <p:cNvPr id="3" name="Zástupný symbol pro obsah 2"/>
          <p:cNvSpPr>
            <a:spLocks noGrp="1"/>
          </p:cNvSpPr>
          <p:nvPr>
            <p:ph idx="1"/>
          </p:nvPr>
        </p:nvSpPr>
        <p:spPr/>
        <p:txBody>
          <a:bodyPr/>
          <a:lstStyle/>
          <a:p>
            <a:r>
              <a:rPr lang="cs-CZ" dirty="0"/>
              <a:t>FTK </a:t>
            </a:r>
            <a:r>
              <a:rPr lang="cs-CZ" dirty="0" err="1" smtClean="0"/>
              <a:t>Imager</a:t>
            </a:r>
            <a:endParaRPr lang="cs-CZ" dirty="0" smtClean="0"/>
          </a:p>
          <a:p>
            <a:pPr lvl="1"/>
            <a:r>
              <a:rPr lang="cs-CZ" dirty="0" smtClean="0"/>
              <a:t>bude na cvičení</a:t>
            </a:r>
            <a:endParaRPr lang="cs-CZ" dirty="0" smtClean="0"/>
          </a:p>
          <a:p>
            <a:r>
              <a:rPr lang="cs-CZ" dirty="0" smtClean="0"/>
              <a:t>X-</a:t>
            </a:r>
            <a:r>
              <a:rPr lang="cs-CZ" dirty="0" err="1" smtClean="0"/>
              <a:t>Ways</a:t>
            </a:r>
            <a:r>
              <a:rPr lang="cs-CZ" dirty="0" smtClean="0"/>
              <a:t> </a:t>
            </a:r>
            <a:r>
              <a:rPr lang="cs-CZ" dirty="0" err="1" smtClean="0"/>
              <a:t>Capture</a:t>
            </a:r>
            <a:endParaRPr lang="cs-CZ" dirty="0" smtClean="0"/>
          </a:p>
          <a:p>
            <a:r>
              <a:rPr lang="cs-CZ" dirty="0" err="1" smtClean="0"/>
              <a:t>EnCase</a:t>
            </a:r>
            <a:r>
              <a:rPr lang="cs-CZ" dirty="0" smtClean="0"/>
              <a:t> – </a:t>
            </a:r>
            <a:r>
              <a:rPr lang="cs-CZ" dirty="0" err="1" smtClean="0"/>
              <a:t>enterprise</a:t>
            </a:r>
            <a:r>
              <a:rPr lang="cs-CZ" dirty="0" smtClean="0"/>
              <a:t> </a:t>
            </a:r>
            <a:r>
              <a:rPr lang="cs-CZ" dirty="0" err="1" smtClean="0"/>
              <a:t>edition</a:t>
            </a:r>
            <a:endParaRPr lang="cs-CZ" dirty="0" smtClean="0"/>
          </a:p>
          <a:p>
            <a:r>
              <a:rPr lang="cs-CZ" dirty="0" smtClean="0"/>
              <a:t>…</a:t>
            </a:r>
          </a:p>
          <a:p>
            <a:r>
              <a:rPr lang="cs-CZ" dirty="0" smtClean="0"/>
              <a:t>Ručně</a:t>
            </a:r>
          </a:p>
          <a:p>
            <a:pPr marL="0" indent="0">
              <a:buNone/>
            </a:pPr>
            <a:endParaRPr lang="cs-CZ" dirty="0"/>
          </a:p>
          <a:p>
            <a:endParaRPr lang="en-GB" dirty="0"/>
          </a:p>
        </p:txBody>
      </p:sp>
    </p:spTree>
    <p:extLst>
      <p:ext uri="{BB962C8B-B14F-4D97-AF65-F5344CB8AC3E}">
        <p14:creationId xmlns:p14="http://schemas.microsoft.com/office/powerpoint/2010/main" val="69144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482878" y="1045439"/>
            <a:ext cx="7886700" cy="929135"/>
          </a:xfrm>
        </p:spPr>
        <p:txBody>
          <a:bodyPr/>
          <a:lstStyle/>
          <a:p>
            <a:r>
              <a:rPr lang="cs-CZ" dirty="0"/>
              <a:t>Live </a:t>
            </a:r>
            <a:r>
              <a:rPr lang="cs-CZ" dirty="0" err="1"/>
              <a:t>Imaging</a:t>
            </a:r>
            <a:r>
              <a:rPr lang="cs-CZ" dirty="0"/>
              <a:t> - </a:t>
            </a:r>
            <a:r>
              <a:rPr lang="cs-CZ" dirty="0" smtClean="0"/>
              <a:t>Windows</a:t>
            </a:r>
            <a:endParaRPr lang="cs-CZ" dirty="0"/>
          </a:p>
        </p:txBody>
      </p:sp>
      <p:sp>
        <p:nvSpPr>
          <p:cNvPr id="5" name="Zástupný symbol pro obsah 4"/>
          <p:cNvSpPr>
            <a:spLocks noGrp="1"/>
          </p:cNvSpPr>
          <p:nvPr>
            <p:ph idx="1"/>
          </p:nvPr>
        </p:nvSpPr>
        <p:spPr>
          <a:xfrm>
            <a:off x="450574" y="2123441"/>
            <a:ext cx="8500386" cy="4053522"/>
          </a:xfrm>
        </p:spPr>
        <p:txBody>
          <a:bodyPr>
            <a:normAutofit fontScale="85000" lnSpcReduction="20000"/>
          </a:bodyPr>
          <a:lstStyle/>
          <a:p>
            <a:r>
              <a:rPr lang="cs-CZ" dirty="0" err="1" smtClean="0"/>
              <a:t>System</a:t>
            </a:r>
            <a:r>
              <a:rPr lang="cs-CZ" dirty="0" smtClean="0"/>
              <a:t> </a:t>
            </a:r>
            <a:r>
              <a:rPr lang="cs-CZ" dirty="0" err="1" smtClean="0"/>
              <a:t>information</a:t>
            </a:r>
            <a:endParaRPr lang="cs-CZ" dirty="0" smtClean="0"/>
          </a:p>
          <a:p>
            <a:r>
              <a:rPr lang="cs-CZ" dirty="0" err="1" smtClean="0"/>
              <a:t>Processes</a:t>
            </a:r>
            <a:r>
              <a:rPr lang="cs-CZ" dirty="0" smtClean="0"/>
              <a:t> </a:t>
            </a:r>
            <a:r>
              <a:rPr lang="cs-CZ" dirty="0" err="1" smtClean="0"/>
              <a:t>information</a:t>
            </a:r>
            <a:endParaRPr lang="cs-CZ" dirty="0" smtClean="0"/>
          </a:p>
          <a:p>
            <a:r>
              <a:rPr lang="cs-CZ" dirty="0" smtClean="0"/>
              <a:t>Network </a:t>
            </a:r>
            <a:r>
              <a:rPr lang="cs-CZ" dirty="0" err="1" smtClean="0"/>
              <a:t>information</a:t>
            </a:r>
            <a:endParaRPr lang="cs-CZ" dirty="0" smtClean="0"/>
          </a:p>
          <a:p>
            <a:r>
              <a:rPr lang="cs-CZ" dirty="0" err="1" smtClean="0"/>
              <a:t>Logged</a:t>
            </a:r>
            <a:r>
              <a:rPr lang="cs-CZ" dirty="0" smtClean="0"/>
              <a:t> on </a:t>
            </a:r>
            <a:r>
              <a:rPr lang="cs-CZ" dirty="0" err="1" smtClean="0"/>
              <a:t>users</a:t>
            </a:r>
            <a:endParaRPr lang="cs-CZ" dirty="0" smtClean="0"/>
          </a:p>
          <a:p>
            <a:r>
              <a:rPr lang="cs-CZ" dirty="0" err="1" smtClean="0"/>
              <a:t>Clibboard</a:t>
            </a:r>
            <a:r>
              <a:rPr lang="cs-CZ" dirty="0" smtClean="0"/>
              <a:t> </a:t>
            </a:r>
            <a:r>
              <a:rPr lang="cs-CZ" dirty="0" err="1" smtClean="0"/>
              <a:t>content</a:t>
            </a:r>
            <a:endParaRPr lang="cs-CZ" dirty="0" smtClean="0"/>
          </a:p>
          <a:p>
            <a:r>
              <a:rPr lang="cs-CZ" dirty="0" err="1" smtClean="0"/>
              <a:t>Command</a:t>
            </a:r>
            <a:r>
              <a:rPr lang="cs-CZ" dirty="0" smtClean="0"/>
              <a:t> </a:t>
            </a:r>
            <a:r>
              <a:rPr lang="cs-CZ" dirty="0" err="1" smtClean="0"/>
              <a:t>history</a:t>
            </a:r>
            <a:endParaRPr lang="cs-CZ" dirty="0" smtClean="0"/>
          </a:p>
          <a:p>
            <a:pPr marL="0" indent="0">
              <a:buNone/>
            </a:pPr>
            <a:endParaRPr lang="cs-CZ" dirty="0" smtClean="0"/>
          </a:p>
          <a:p>
            <a:pPr marL="0" indent="0" algn="just">
              <a:buNone/>
            </a:pPr>
            <a:r>
              <a:rPr lang="cs-CZ" dirty="0" smtClean="0"/>
              <a:t>Shromažďujeme nestálé důkazy přímo z podezřelého zařízení. Měli bychom proto používat takové nástroje, abychom zajistili minimální narušení stavu podezřelého zařízení. Ujistěte se, že sbíraná data ukládáte mimo podezřelé zařízení.</a:t>
            </a:r>
          </a:p>
          <a:p>
            <a:pPr marL="0" indent="0">
              <a:buNone/>
            </a:pPr>
            <a:endParaRPr lang="cs-CZ" dirty="0" smtClean="0"/>
          </a:p>
        </p:txBody>
      </p:sp>
    </p:spTree>
    <p:extLst>
      <p:ext uri="{BB962C8B-B14F-4D97-AF65-F5344CB8AC3E}">
        <p14:creationId xmlns:p14="http://schemas.microsoft.com/office/powerpoint/2010/main" val="266735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4" name="Zástupný symbol pro obsah 3"/>
          <p:cNvPicPr>
            <a:picLocks noGrp="1"/>
          </p:cNvPicPr>
          <p:nvPr>
            <p:ph idx="1"/>
          </p:nvPr>
        </p:nvPicPr>
        <p:blipFill>
          <a:blip r:embed="rId3"/>
          <a:stretch>
            <a:fillRect/>
          </a:stretch>
        </p:blipFill>
        <p:spPr>
          <a:xfrm>
            <a:off x="0" y="982642"/>
            <a:ext cx="9144000" cy="5308976"/>
          </a:xfrm>
          <a:prstGeom prst="rect">
            <a:avLst/>
          </a:prstGeom>
        </p:spPr>
      </p:pic>
    </p:spTree>
    <p:extLst>
      <p:ext uri="{BB962C8B-B14F-4D97-AF65-F5344CB8AC3E}">
        <p14:creationId xmlns:p14="http://schemas.microsoft.com/office/powerpoint/2010/main" val="1536458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28649" y="1045438"/>
            <a:ext cx="7983087" cy="1325563"/>
          </a:xfrm>
        </p:spPr>
        <p:txBody>
          <a:bodyPr/>
          <a:lstStyle/>
          <a:p>
            <a:r>
              <a:rPr lang="cs-CZ" dirty="0" smtClean="0"/>
              <a:t>NÚKIB – zajištění dat</a:t>
            </a:r>
            <a:endParaRPr lang="cs-CZ" dirty="0"/>
          </a:p>
        </p:txBody>
      </p:sp>
      <p:sp>
        <p:nvSpPr>
          <p:cNvPr id="3" name="Zástupný symbol pro obsah 2"/>
          <p:cNvSpPr>
            <a:spLocks noGrp="1"/>
          </p:cNvSpPr>
          <p:nvPr>
            <p:ph idx="1"/>
          </p:nvPr>
        </p:nvSpPr>
        <p:spPr/>
        <p:txBody>
          <a:bodyPr/>
          <a:lstStyle/>
          <a:p>
            <a:r>
              <a:rPr lang="cs-CZ" dirty="0" smtClean="0">
                <a:hlinkClick r:id="rId4" action="ppaction://hlinkfile"/>
              </a:rPr>
              <a:t>Windows</a:t>
            </a:r>
            <a:endParaRPr lang="cs-CZ" dirty="0" smtClean="0"/>
          </a:p>
          <a:p>
            <a:r>
              <a:rPr lang="cs-CZ" dirty="0" smtClean="0"/>
              <a:t>Bude na cvičení</a:t>
            </a:r>
            <a:endParaRPr lang="cs-CZ" dirty="0"/>
          </a:p>
        </p:txBody>
      </p:sp>
      <p:graphicFrame>
        <p:nvGraphicFramePr>
          <p:cNvPr id="4" name="Objekt 3"/>
          <p:cNvGraphicFramePr>
            <a:graphicFrameLocks noChangeAspect="1"/>
          </p:cNvGraphicFramePr>
          <p:nvPr>
            <p:extLst>
              <p:ext uri="{D42A27DB-BD31-4B8C-83A1-F6EECF244321}">
                <p14:modId xmlns:p14="http://schemas.microsoft.com/office/powerpoint/2010/main" val="2513309880"/>
              </p:ext>
            </p:extLst>
          </p:nvPr>
        </p:nvGraphicFramePr>
        <p:xfrm>
          <a:off x="5960779" y="2371001"/>
          <a:ext cx="2744455" cy="3805962"/>
        </p:xfrm>
        <a:graphic>
          <a:graphicData uri="http://schemas.openxmlformats.org/presentationml/2006/ole">
            <mc:AlternateContent xmlns:mc="http://schemas.openxmlformats.org/markup-compatibility/2006">
              <mc:Choice xmlns:v="urn:schemas-microsoft-com:vml" Requires="v">
                <p:oleObj spid="_x0000_s2120" name="Acrobat Document" r:id="rId5" imgW="5581382" imgH="7740443" progId="Acrobat.Document.DC">
                  <p:embed/>
                </p:oleObj>
              </mc:Choice>
              <mc:Fallback>
                <p:oleObj name="Acrobat Document" r:id="rId5" imgW="5581382" imgH="7740443" progId="Acrobat.Document.DC">
                  <p:embed/>
                  <p:pic>
                    <p:nvPicPr>
                      <p:cNvPr id="0" name=""/>
                      <p:cNvPicPr/>
                      <p:nvPr/>
                    </p:nvPicPr>
                    <p:blipFill>
                      <a:blip r:embed="rId6"/>
                      <a:stretch>
                        <a:fillRect/>
                      </a:stretch>
                    </p:blipFill>
                    <p:spPr>
                      <a:xfrm>
                        <a:off x="5960779" y="2371001"/>
                        <a:ext cx="2744455" cy="3805962"/>
                      </a:xfrm>
                      <a:prstGeom prst="rect">
                        <a:avLst/>
                      </a:prstGeom>
                    </p:spPr>
                  </p:pic>
                </p:oleObj>
              </mc:Fallback>
            </mc:AlternateContent>
          </a:graphicData>
        </a:graphic>
      </p:graphicFrame>
    </p:spTree>
    <p:extLst>
      <p:ext uri="{BB962C8B-B14F-4D97-AF65-F5344CB8AC3E}">
        <p14:creationId xmlns:p14="http://schemas.microsoft.com/office/powerpoint/2010/main" val="843844260"/>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iv Office">
  <a:themeElements>
    <a:clrScheme name="Motiv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iv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VT-CJ.potx" id="{7FEE345E-C1B4-4F12-B2D2-4D731B623A65}" vid="{1AF42C15-899E-40E8-9283-F15E8C2281B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ruh_x0020_formul_x00e1__x0159_e xmlns="e934d7ba-d00a-4f08-ad66-67ce6f4199d0">formulář, tiskopis</Druh_x0020_formul_x00e1__x0159_e>
    <Jazyk_x0020_formul_x00e1__x0159_e xmlns="e934d7ba-d00a-4f08-ad66-67ce6f4199d0">CZ</Jazyk_x0020_formul_x00e1__x0159_e>
    <Oblast_x0020_formul_x00e1__x0159_e xmlns="e934d7ba-d00a-4f08-ad66-67ce6f4199d0">organizační</Oblast_x0020_formul_x00e1__x0159_e>
    <_dlc_DocId xmlns="f242274d-c577-47b4-9953-4e44103112f8">TH64JJ3HEHY5-1029827492-571</_dlc_DocId>
    <_dlc_DocIdUrl xmlns="f242274d-c577-47b4-9953-4e44103112f8">
      <Url>https://intranet.unob.cz/dokum/_layouts/15/DocIdRedir.aspx?ID=TH64JJ3HEHY5-1029827492-571</Url>
      <Description>TH64JJ3HEHY5-1029827492-571</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kument" ma:contentTypeID="0x01010088C81A9692E2304F805F9C0C709FE0CA" ma:contentTypeVersion="8" ma:contentTypeDescription="Vytvoří nový dokument" ma:contentTypeScope="" ma:versionID="f18612f6c5cb47ab6f510ae58c652bd0">
  <xsd:schema xmlns:xsd="http://www.w3.org/2001/XMLSchema" xmlns:xs="http://www.w3.org/2001/XMLSchema" xmlns:p="http://schemas.microsoft.com/office/2006/metadata/properties" xmlns:ns2="f242274d-c577-47b4-9953-4e44103112f8" xmlns:ns3="e934d7ba-d00a-4f08-ad66-67ce6f4199d0" targetNamespace="http://schemas.microsoft.com/office/2006/metadata/properties" ma:root="true" ma:fieldsID="8a78b817fe9f357f1f4e8616eb739c6c" ns2:_="" ns3:_="">
    <xsd:import namespace="f242274d-c577-47b4-9953-4e44103112f8"/>
    <xsd:import namespace="e934d7ba-d00a-4f08-ad66-67ce6f4199d0"/>
    <xsd:element name="properties">
      <xsd:complexType>
        <xsd:sequence>
          <xsd:element name="documentManagement">
            <xsd:complexType>
              <xsd:all>
                <xsd:element ref="ns2:_dlc_DocId" minOccurs="0"/>
                <xsd:element ref="ns2:_dlc_DocIdUrl" minOccurs="0"/>
                <xsd:element ref="ns2:_dlc_DocIdPersistId" minOccurs="0"/>
                <xsd:element ref="ns3:Druh_x0020_formul_x00e1__x0159_e" minOccurs="0"/>
                <xsd:element ref="ns3:Jazyk_x0020_formul_x00e1__x0159_e" minOccurs="0"/>
                <xsd:element ref="ns3:Oblast_x0020_formul_x00e1__x0159_e"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42274d-c577-47b4-9953-4e44103112f8" elementFormDefault="qualified">
    <xsd:import namespace="http://schemas.microsoft.com/office/2006/documentManagement/types"/>
    <xsd:import namespace="http://schemas.microsoft.com/office/infopath/2007/PartnerControls"/>
    <xsd:element name="_dlc_DocId" ma:index="8" nillable="true" ma:displayName="Hodnota ID dokumentu" ma:description="Hodnota ID dokumentu přiřazená této položce" ma:internalName="_dlc_DocId" ma:readOnly="true">
      <xsd:simpleType>
        <xsd:restriction base="dms:Text"/>
      </xsd:simpleType>
    </xsd:element>
    <xsd:element name="_dlc_DocIdUrl" ma:index="9" nillable="true" ma:displayName="ID dokumentu" ma:description="Trvalý odkaz na tento dok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SharedWithUsers" ma:index="14" nillable="true" ma:displayName="Sdílí se s"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dílené s podrobnostmi"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934d7ba-d00a-4f08-ad66-67ce6f4199d0" elementFormDefault="qualified">
    <xsd:import namespace="http://schemas.microsoft.com/office/2006/documentManagement/types"/>
    <xsd:import namespace="http://schemas.microsoft.com/office/infopath/2007/PartnerControls"/>
    <xsd:element name="Druh_x0020_formul_x00e1__x0159_e" ma:index="11" nillable="true" ma:displayName="Druh formuláře" ma:format="Dropdown" ma:internalName="Druh_x0020_formul_x00e1__x0159_e">
      <xsd:simpleType>
        <xsd:restriction base="dms:Choice">
          <xsd:enumeration value="formulář, tiskopis"/>
          <xsd:enumeration value="pokyny k vyplnění"/>
          <xsd:enumeration value="vzor dokumentu, zápisu"/>
          <xsd:enumeration value="vzor vyplnění formuláře"/>
        </xsd:restriction>
      </xsd:simpleType>
    </xsd:element>
    <xsd:element name="Jazyk_x0020_formul_x00e1__x0159_e" ma:index="12" nillable="true" ma:displayName="Jazyk formuláře" ma:format="Dropdown" ma:internalName="Jazyk_x0020_formul_x00e1__x0159_e">
      <xsd:simpleType>
        <xsd:restriction base="dms:Choice">
          <xsd:enumeration value="CZ"/>
          <xsd:enumeration value="EN"/>
        </xsd:restriction>
      </xsd:simpleType>
    </xsd:element>
    <xsd:element name="Oblast_x0020_formul_x00e1__x0159_e" ma:index="13" nillable="true" ma:displayName="Oblast formuláře" ma:format="Dropdown" ma:internalName="Oblast_x0020_formul_x00e1__x0159_e">
      <xsd:simpleType>
        <xsd:restriction base="dms:Choice">
          <xsd:enumeration value="bezpečnost informací"/>
          <xsd:enumeration value="BOZP a PO"/>
          <xsd:enumeration value="finanční zabezpečení"/>
          <xsd:enumeration value="jiné"/>
          <xsd:enumeration value="Knihovna UO"/>
          <xsd:enumeration value="kultura, spolky apod."/>
          <xsd:enumeration value="logistika"/>
          <xsd:enumeration value="odbory"/>
          <xsd:enumeration value="organizační"/>
          <xsd:enumeration value="organizační, správní"/>
          <xsd:enumeration value="personalistika"/>
          <xsd:enumeration value="podpora práce uživatelů s IS"/>
          <xsd:enumeration value="studium a výuka"/>
          <xsd:enumeration value="tělovýchova, sport"/>
          <xsd:enumeration value="výzkum a vývoj"/>
          <xsd:enumeration value="zahraniční styky"/>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28C83AC-892D-40BC-96CD-7DB5A3F8D623}">
  <ds:schemaRefs>
    <ds:schemaRef ds:uri="http://schemas.microsoft.com/sharepoint/v3/contenttype/forms"/>
  </ds:schemaRefs>
</ds:datastoreItem>
</file>

<file path=customXml/itemProps2.xml><?xml version="1.0" encoding="utf-8"?>
<ds:datastoreItem xmlns:ds="http://schemas.openxmlformats.org/officeDocument/2006/customXml" ds:itemID="{31986238-345B-43E5-97F4-A993905766C7}">
  <ds:schemaRefs>
    <ds:schemaRef ds:uri="http://purl.org/dc/elements/1.1/"/>
    <ds:schemaRef ds:uri="http://purl.org/dc/dcmitype/"/>
    <ds:schemaRef ds:uri="e934d7ba-d00a-4f08-ad66-67ce6f4199d0"/>
    <ds:schemaRef ds:uri="f242274d-c577-47b4-9953-4e44103112f8"/>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4F973F73-93BB-4DF1-90D3-D76F052AC7E8}">
  <ds:schemaRefs>
    <ds:schemaRef ds:uri="http://schemas.microsoft.com/sharepoint/events"/>
  </ds:schemaRefs>
</ds:datastoreItem>
</file>

<file path=customXml/itemProps4.xml><?xml version="1.0" encoding="utf-8"?>
<ds:datastoreItem xmlns:ds="http://schemas.openxmlformats.org/officeDocument/2006/customXml" ds:itemID="{4793D9C7-85BC-4658-96CC-AE310B34E9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42274d-c577-47b4-9953-4e44103112f8"/>
    <ds:schemaRef ds:uri="e934d7ba-d00a-4f08-ad66-67ce6f4199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FVT-CJ</Template>
  <TotalTime>13528</TotalTime>
  <Words>4113</Words>
  <Application>Microsoft Office PowerPoint</Application>
  <PresentationFormat>Předvádění na obrazovce (4:3)</PresentationFormat>
  <Paragraphs>417</Paragraphs>
  <Slides>40</Slides>
  <Notes>33</Notes>
  <HiddenSlides>0</HiddenSlides>
  <MMClips>0</MMClips>
  <ScaleCrop>false</ScaleCrop>
  <HeadingPairs>
    <vt:vector size="8" baseType="variant">
      <vt:variant>
        <vt:lpstr>Použitá písma</vt:lpstr>
      </vt:variant>
      <vt:variant>
        <vt:i4>3</vt:i4>
      </vt:variant>
      <vt:variant>
        <vt:lpstr>Motiv</vt:lpstr>
      </vt:variant>
      <vt:variant>
        <vt:i4>1</vt:i4>
      </vt:variant>
      <vt:variant>
        <vt:lpstr>Vložené servery OLE</vt:lpstr>
      </vt:variant>
      <vt:variant>
        <vt:i4>1</vt:i4>
      </vt:variant>
      <vt:variant>
        <vt:lpstr>Nadpisy snímků</vt:lpstr>
      </vt:variant>
      <vt:variant>
        <vt:i4>40</vt:i4>
      </vt:variant>
    </vt:vector>
  </HeadingPairs>
  <TitlesOfParts>
    <vt:vector size="45" baseType="lpstr">
      <vt:lpstr>Arial</vt:lpstr>
      <vt:lpstr>Calibri</vt:lpstr>
      <vt:lpstr>Calibri Light</vt:lpstr>
      <vt:lpstr>Motiv Office</vt:lpstr>
      <vt:lpstr>Adobe Acrobat Document</vt:lpstr>
      <vt:lpstr>Zpětná vazba</vt:lpstr>
      <vt:lpstr>Prezentace aplikace PowerPoint</vt:lpstr>
      <vt:lpstr>Imaging vs life</vt:lpstr>
      <vt:lpstr>ALERT</vt:lpstr>
      <vt:lpstr>Aplikace imaging</vt:lpstr>
      <vt:lpstr>Aplikace Live Imaging</vt:lpstr>
      <vt:lpstr>Live Imaging - Windows</vt:lpstr>
      <vt:lpstr>Prezentace aplikace PowerPoint</vt:lpstr>
      <vt:lpstr>NÚKIB – zajištění dat</vt:lpstr>
      <vt:lpstr>Live Imaging - Linux</vt:lpstr>
      <vt:lpstr>Prezentace aplikace PowerPoint</vt:lpstr>
      <vt:lpstr>NÚKIB – zajištění dat</vt:lpstr>
      <vt:lpstr>Disk imaging</vt:lpstr>
      <vt:lpstr>Proč tvořit kopie?</vt:lpstr>
      <vt:lpstr>Copy vs. Image vs. Clone</vt:lpstr>
      <vt:lpstr>Prezentace aplikace PowerPoint</vt:lpstr>
      <vt:lpstr>Formáty forenzních kopií disků</vt:lpstr>
      <vt:lpstr>Raw data (dd)</vt:lpstr>
      <vt:lpstr>dd</vt:lpstr>
      <vt:lpstr>dd – rozšířené možnosti</vt:lpstr>
      <vt:lpstr>Prezentace aplikace PowerPoint</vt:lpstr>
      <vt:lpstr>Prezentace aplikace PowerPoint</vt:lpstr>
      <vt:lpstr>EnCase (E01, Ex01, L01, Lx01)</vt:lpstr>
      <vt:lpstr>EnCase (S01)</vt:lpstr>
      <vt:lpstr>Advanced Forensic Format (AFF)</vt:lpstr>
      <vt:lpstr>Prezentace aplikace PowerPoint</vt:lpstr>
      <vt:lpstr>AFF - 2 vrstvy</vt:lpstr>
      <vt:lpstr>Prezentace aplikace PowerPoint</vt:lpstr>
      <vt:lpstr>Prezentace aplikace PowerPoint</vt:lpstr>
      <vt:lpstr>Prezentace aplikace PowerPoint</vt:lpstr>
      <vt:lpstr>Advanced Forensic Format (AFF)</vt:lpstr>
      <vt:lpstr>Co tedy používat?</vt:lpstr>
      <vt:lpstr>Konverze formátů</vt:lpstr>
      <vt:lpstr>Problémy</vt:lpstr>
      <vt:lpstr>Delete</vt:lpstr>
      <vt:lpstr>Format vs. Wipe</vt:lpstr>
      <vt:lpstr>Bezpečný výmaz dat</vt:lpstr>
      <vt:lpstr>A co dál?</vt:lpstr>
      <vt:lpstr>Aplikace pro zpracování</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Uživatel systému Windows</dc:creator>
  <cp:lastModifiedBy>Aneta Coufalíková</cp:lastModifiedBy>
  <cp:revision>184</cp:revision>
  <dcterms:created xsi:type="dcterms:W3CDTF">2021-06-08T11:45:52Z</dcterms:created>
  <dcterms:modified xsi:type="dcterms:W3CDTF">2023-10-30T17:16:04Z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de2e5702-6db6-40f3-8817-44e6e46dc45b</vt:lpwstr>
  </property>
  <property fmtid="{D5CDD505-2E9C-101B-9397-08002B2CF9AE}" pid="3" name="ContentTypeId">
    <vt:lpwstr>0x01010088C81A9692E2304F805F9C0C709FE0CA</vt:lpwstr>
  </property>
</Properties>
</file>